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7" r:id="rId2"/>
    <p:sldId id="259" r:id="rId3"/>
    <p:sldId id="258" r:id="rId4"/>
    <p:sldId id="269" r:id="rId5"/>
    <p:sldId id="260" r:id="rId6"/>
    <p:sldId id="261" r:id="rId7"/>
    <p:sldId id="262" r:id="rId8"/>
    <p:sldId id="270" r:id="rId9"/>
    <p:sldId id="271" r:id="rId10"/>
    <p:sldId id="263" r:id="rId11"/>
    <p:sldId id="264" r:id="rId12"/>
    <p:sldId id="26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00"/>
    <p:restoredTop sz="79391"/>
  </p:normalViewPr>
  <p:slideViewPr>
    <p:cSldViewPr snapToGrid="0" snapToObjects="1">
      <p:cViewPr varScale="1">
        <p:scale>
          <a:sx n="56" d="100"/>
          <a:sy n="56" d="100"/>
        </p:scale>
        <p:origin x="200" y="6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33A5CD-7C55-3A4F-9F9C-074093CE0A27}" type="datetimeFigureOut">
              <a:rPr lang="en-US" smtClean="0"/>
              <a:t>10/9/19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7AF0E4-E09C-4A4D-83C6-3C2A34199942}" type="slidenum">
              <a:rPr lang="en-US" smtClean="0"/>
              <a:t>‹#›</a:t>
            </a:fld>
            <a:endParaRPr lang="en-US"/>
          </a:p>
        </p:txBody>
      </p:sp>
    </p:spTree>
    <p:extLst>
      <p:ext uri="{BB962C8B-B14F-4D97-AF65-F5344CB8AC3E}">
        <p14:creationId xmlns:p14="http://schemas.microsoft.com/office/powerpoint/2010/main" val="827789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Teachers Resource Guide to the Library offers a total of 20 lesson plans (five for each grade) in Grades K through 3 that use common books from the library that Hands Across the Sea has sent over the years and that ELP has recommended for use to teach reading skills with.  But I often get two common questions.</a:t>
            </a:r>
            <a:endParaRPr lang="en-US" dirty="0"/>
          </a:p>
        </p:txBody>
      </p:sp>
      <p:sp>
        <p:nvSpPr>
          <p:cNvPr id="4" name="Slide Number Placeholder 3"/>
          <p:cNvSpPr>
            <a:spLocks noGrp="1"/>
          </p:cNvSpPr>
          <p:nvPr>
            <p:ph type="sldNum" sz="quarter" idx="10"/>
          </p:nvPr>
        </p:nvSpPr>
        <p:spPr/>
        <p:txBody>
          <a:bodyPr/>
          <a:lstStyle/>
          <a:p>
            <a:fld id="{F2CFB8A6-4D6F-1E49-9DC2-58D9F6107404}" type="slidenum">
              <a:rPr lang="en-US" smtClean="0"/>
              <a:t>1</a:t>
            </a:fld>
            <a:endParaRPr lang="en-US"/>
          </a:p>
        </p:txBody>
      </p:sp>
    </p:spTree>
    <p:extLst>
      <p:ext uri="{BB962C8B-B14F-4D97-AF65-F5344CB8AC3E}">
        <p14:creationId xmlns:p14="http://schemas.microsoft.com/office/powerpoint/2010/main" val="1251111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*Going</a:t>
            </a:r>
            <a:r>
              <a:rPr lang="en-US" baseline="0" dirty="0" smtClean="0"/>
              <a:t> back to the graphic organizer, the whole point of this is to lead you through making these changes to the lesson plan in adapting it to the other book.</a:t>
            </a:r>
          </a:p>
          <a:p>
            <a:endParaRPr lang="en-US" baseline="0" dirty="0" smtClean="0"/>
          </a:p>
          <a:p>
            <a:r>
              <a:rPr lang="en-US" baseline="0" dirty="0" smtClean="0"/>
              <a:t>*So read through the activity to better understand how to implement it—just like we did.  Consider the questions: What should I keep and what should I change to adapt it as you are reading through it.</a:t>
            </a:r>
          </a:p>
          <a:p>
            <a:endParaRPr lang="en-US" baseline="0" dirty="0" smtClean="0"/>
          </a:p>
          <a:p>
            <a:r>
              <a:rPr lang="en-US" baseline="0" dirty="0" smtClean="0"/>
              <a:t>*You can see where I copied the Story Elements table in this space, but I started writing different answers to think through how to reword the questions to fit the Six Crows story and that way I could prompt my students in generating the correct answers.  </a:t>
            </a:r>
          </a:p>
          <a:p>
            <a:endParaRPr lang="en-US" baseline="0" dirty="0" smtClean="0"/>
          </a:p>
          <a:p>
            <a:r>
              <a:rPr lang="en-US" baseline="0" dirty="0" smtClean="0"/>
              <a:t>*Then I want you to take this to the next level.  What is another book that you can adapt this same activity to?  Now that you have adapted this activity to the book Six Crows, you may start thinking about other books that could lend themselves to the same or similar activity—stories with very prominent settings, characters, problems, and solutions.  One book that comes to mind is called Corduroy.  Corduroy is about a bear in a department store who has never been bought because his overalls are missing a button and no one wants him.  Main character, setting, problem—bam!  Read the rest to find out the solution, and you’ve got another book that supports this same activity.  You can actually coach your students to do the same activity on their own with the book of their choice and make a similar chart in their reading notebooks to discuss in book clubs.</a:t>
            </a:r>
          </a:p>
          <a:p>
            <a:endParaRPr lang="en-US" dirty="0"/>
          </a:p>
        </p:txBody>
      </p:sp>
      <p:sp>
        <p:nvSpPr>
          <p:cNvPr id="4" name="Slide Number Placeholder 3"/>
          <p:cNvSpPr>
            <a:spLocks noGrp="1"/>
          </p:cNvSpPr>
          <p:nvPr>
            <p:ph type="sldNum" sz="quarter" idx="10"/>
          </p:nvPr>
        </p:nvSpPr>
        <p:spPr/>
        <p:txBody>
          <a:bodyPr/>
          <a:lstStyle/>
          <a:p>
            <a:fld id="{4A7AF0E4-E09C-4A4D-83C6-3C2A34199942}" type="slidenum">
              <a:rPr lang="en-US" smtClean="0"/>
              <a:t>10</a:t>
            </a:fld>
            <a:endParaRPr lang="en-US"/>
          </a:p>
        </p:txBody>
      </p:sp>
    </p:spTree>
    <p:extLst>
      <p:ext uri="{BB962C8B-B14F-4D97-AF65-F5344CB8AC3E}">
        <p14:creationId xmlns:p14="http://schemas.microsoft.com/office/powerpoint/2010/main" val="542727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graphic organizer prompts</a:t>
            </a:r>
            <a:r>
              <a:rPr lang="en-US" baseline="0" dirty="0" smtClean="0"/>
              <a:t> us to *think through how we could make the activity more hands-on, because so many of our students learn best through hands-on learning.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One idea I had was to: *</a:t>
            </a:r>
            <a:r>
              <a:rPr lang="en-US" b="1" dirty="0" smtClean="0">
                <a:solidFill>
                  <a:srgbClr val="7030A0"/>
                </a:solidFill>
              </a:rPr>
              <a:t>Turn the classroom into the graphic organizer *and have ****4 stations around the room for *(1) setting *(2) characters *(3) problem *(4) solution.  At each station, groups of students talk about and *write in their reader’s notebooks or *on sentence strips the answers to each.</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solidFill>
                <a:srgbClr val="7030A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7030A0"/>
                </a:solidFill>
              </a:rPr>
              <a:t>*The final element to the graphic organizer</a:t>
            </a:r>
            <a:r>
              <a:rPr lang="en-US" b="1" baseline="0" dirty="0" smtClean="0">
                <a:solidFill>
                  <a:srgbClr val="7030A0"/>
                </a:solidFill>
              </a:rPr>
              <a:t> is how to extend or enhance the activity to make it adaptable for Grades 4 through 6.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solidFill>
                <a:srgbClr val="7030A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solidFill>
                  <a:srgbClr val="7030A0"/>
                </a:solidFill>
              </a:rPr>
              <a:t>My idea on this one was: *</a:t>
            </a:r>
            <a:r>
              <a:rPr lang="en-US" b="1" dirty="0" smtClean="0">
                <a:solidFill>
                  <a:srgbClr val="7030A0"/>
                </a:solidFill>
              </a:rPr>
              <a:t>Students could use the answers from their graphic organizer to write a 3-5 sentence paragraph summarizing these key elements in their Reader’s Notebook.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solidFill>
                <a:srgbClr val="7030A0"/>
              </a:solidFill>
            </a:endParaRPr>
          </a:p>
          <a:p>
            <a:endParaRPr lang="en-US" dirty="0"/>
          </a:p>
        </p:txBody>
      </p:sp>
      <p:sp>
        <p:nvSpPr>
          <p:cNvPr id="4" name="Slide Number Placeholder 3"/>
          <p:cNvSpPr>
            <a:spLocks noGrp="1"/>
          </p:cNvSpPr>
          <p:nvPr>
            <p:ph type="sldNum" sz="quarter" idx="10"/>
          </p:nvPr>
        </p:nvSpPr>
        <p:spPr/>
        <p:txBody>
          <a:bodyPr/>
          <a:lstStyle/>
          <a:p>
            <a:fld id="{4A7AF0E4-E09C-4A4D-83C6-3C2A34199942}" type="slidenum">
              <a:rPr lang="en-US" smtClean="0"/>
              <a:t>11</a:t>
            </a:fld>
            <a:endParaRPr lang="en-US"/>
          </a:p>
        </p:txBody>
      </p:sp>
    </p:spTree>
    <p:extLst>
      <p:ext uri="{BB962C8B-B14F-4D97-AF65-F5344CB8AC3E}">
        <p14:creationId xmlns:p14="http://schemas.microsoft.com/office/powerpoint/2010/main" val="530676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it is your turn.  I want you to adapt an activity from the Teachers Resource Guide to a different book than is suggested.  So let’s walk through the steps:</a:t>
            </a:r>
          </a:p>
          <a:p>
            <a:endParaRPr lang="en-US" dirty="0" smtClean="0"/>
          </a:p>
          <a:p>
            <a:r>
              <a:rPr lang="en-US" dirty="0" smtClean="0"/>
              <a:t>First choose 1 or 2 activities that you like and can see yourself using this term from the Lesson Plan section of the TRG that you could adapt</a:t>
            </a:r>
            <a:r>
              <a:rPr lang="en-US" baseline="0" dirty="0" smtClean="0"/>
              <a:t> to another book.</a:t>
            </a:r>
          </a:p>
          <a:p>
            <a:endParaRPr lang="en-US" baseline="0" dirty="0" smtClean="0"/>
          </a:p>
          <a:p>
            <a:r>
              <a:rPr lang="en-US" baseline="0" dirty="0" smtClean="0"/>
              <a:t>Second, choose a book from the Speed Dating book activity (or one you know of in your school’s library) to adapt the activity to.</a:t>
            </a:r>
          </a:p>
          <a:p>
            <a:endParaRPr lang="en-US" baseline="0" dirty="0" smtClean="0"/>
          </a:p>
          <a:p>
            <a:r>
              <a:rPr lang="en-US" baseline="0" dirty="0" smtClean="0"/>
              <a:t>Next, think through and write down how you would apply this activity to the different book using the graphic organizer.  </a:t>
            </a:r>
          </a:p>
          <a:p>
            <a:endParaRPr lang="en-US" baseline="0" dirty="0" smtClean="0"/>
          </a:p>
          <a:p>
            <a:r>
              <a:rPr lang="en-US" baseline="0" dirty="0" smtClean="0"/>
              <a:t>After that, write a mini lesson plan showing how you used the book to teach a skill using the activity you chose (and remember, mine was spilling out of the graphic organizer into the next cell—so feel free to use the back of the worksheet if you need more space to write it out.)</a:t>
            </a:r>
          </a:p>
          <a:p>
            <a:endParaRPr lang="en-US" baseline="0" dirty="0" smtClean="0"/>
          </a:p>
          <a:p>
            <a:r>
              <a:rPr lang="en-US" baseline="0" dirty="0" smtClean="0"/>
              <a:t>Finally, be prepared to share your mini lesson with the whole group.</a:t>
            </a:r>
          </a:p>
          <a:p>
            <a:endParaRPr lang="en-US" baseline="0" dirty="0" smtClean="0"/>
          </a:p>
          <a:p>
            <a:r>
              <a:rPr lang="en-US" baseline="0" dirty="0" smtClean="0"/>
              <a:t>You will have 15 minutes to complete this activity, and we will be walking around to answer your questions and help you, so let’s go ahead and get started!</a:t>
            </a:r>
            <a:endParaRPr lang="en-US" dirty="0"/>
          </a:p>
        </p:txBody>
      </p:sp>
      <p:sp>
        <p:nvSpPr>
          <p:cNvPr id="4" name="Slide Number Placeholder 3"/>
          <p:cNvSpPr>
            <a:spLocks noGrp="1"/>
          </p:cNvSpPr>
          <p:nvPr>
            <p:ph type="sldNum" sz="quarter" idx="10"/>
          </p:nvPr>
        </p:nvSpPr>
        <p:spPr/>
        <p:txBody>
          <a:bodyPr/>
          <a:lstStyle/>
          <a:p>
            <a:fld id="{4A7AF0E4-E09C-4A4D-83C6-3C2A34199942}" type="slidenum">
              <a:rPr lang="en-US" smtClean="0"/>
              <a:t>12</a:t>
            </a:fld>
            <a:endParaRPr lang="en-US"/>
          </a:p>
        </p:txBody>
      </p:sp>
    </p:spTree>
    <p:extLst>
      <p:ext uri="{BB962C8B-B14F-4D97-AF65-F5344CB8AC3E}">
        <p14:creationId xmlns:p14="http://schemas.microsoft.com/office/powerpoint/2010/main" val="779818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40616aa18d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40616aa18d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smtClean="0"/>
              <a:t>*What </a:t>
            </a:r>
            <a:r>
              <a:rPr lang="en-US" dirty="0" smtClean="0"/>
              <a:t>if I don’t have</a:t>
            </a:r>
            <a:r>
              <a:rPr lang="en-US" baseline="0" dirty="0" smtClean="0"/>
              <a:t> these exact books in my library?</a:t>
            </a:r>
            <a:endParaRPr dirty="0"/>
          </a:p>
        </p:txBody>
      </p:sp>
    </p:spTree>
    <p:extLst>
      <p:ext uri="{BB962C8B-B14F-4D97-AF65-F5344CB8AC3E}">
        <p14:creationId xmlns:p14="http://schemas.microsoft.com/office/powerpoint/2010/main" val="160841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40616aa18d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40616aa18d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smtClean="0"/>
              <a:t>*And </a:t>
            </a:r>
            <a:r>
              <a:rPr lang="en-US" dirty="0" smtClean="0"/>
              <a:t>what if I teach Grade 4 through 6?</a:t>
            </a:r>
            <a:endParaRPr dirty="0"/>
          </a:p>
        </p:txBody>
      </p:sp>
    </p:spTree>
    <p:extLst>
      <p:ext uri="{BB962C8B-B14F-4D97-AF65-F5344CB8AC3E}">
        <p14:creationId xmlns:p14="http://schemas.microsoft.com/office/powerpoint/2010/main" val="978926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40616aa18d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40616aa18d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smtClean="0"/>
              <a:t>*Well </a:t>
            </a:r>
            <a:r>
              <a:rPr lang="en-US" dirty="0" smtClean="0"/>
              <a:t>I have some good news for you!  These lesson</a:t>
            </a:r>
            <a:r>
              <a:rPr lang="en-US" baseline="0" dirty="0" smtClean="0"/>
              <a:t> plans can be adapted for different books in your library.  That means if you don’t have A House for Hermit Crab in your school library, you can still use the activities suggested in this lesson plan in the Teachers Resource Guide for another book that you DO have.  And in this video, I will show you and model for you how to make that happen!</a:t>
            </a:r>
          </a:p>
          <a:p>
            <a:pPr marL="0" lvl="0" indent="0" rtl="0">
              <a:spcBef>
                <a:spcPts val="0"/>
              </a:spcBef>
              <a:spcAft>
                <a:spcPts val="0"/>
              </a:spcAft>
              <a:buNone/>
            </a:pPr>
            <a:endParaRPr lang="en-US" baseline="0" dirty="0" smtClean="0"/>
          </a:p>
          <a:p>
            <a:pPr marL="0" lvl="0" indent="0" rtl="0">
              <a:spcBef>
                <a:spcPts val="0"/>
              </a:spcBef>
              <a:spcAft>
                <a:spcPts val="0"/>
              </a:spcAft>
              <a:buNone/>
            </a:pPr>
            <a:r>
              <a:rPr lang="en-US" baseline="0" dirty="0" smtClean="0"/>
              <a:t>I will also show you how to adapt a Grade 2 or Grade 3 lesson plan activity for older students in Grades 4, 5, and 6.  And I will share with you how to do that too!</a:t>
            </a:r>
            <a:endParaRPr dirty="0"/>
          </a:p>
        </p:txBody>
      </p:sp>
    </p:spTree>
    <p:extLst>
      <p:ext uri="{BB962C8B-B14F-4D97-AF65-F5344CB8AC3E}">
        <p14:creationId xmlns:p14="http://schemas.microsoft.com/office/powerpoint/2010/main" val="1909588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40616aa18d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40616aa18d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smtClean="0"/>
              <a:t>What does it look like to adapt the TRG activities</a:t>
            </a:r>
            <a:r>
              <a:rPr lang="en-US" baseline="0" dirty="0" smtClean="0"/>
              <a:t> to any book that you have in the library?  *Let’s choose one of the activities from the Ada Twist Scientist lesson plan to model how.</a:t>
            </a:r>
            <a:endParaRPr dirty="0"/>
          </a:p>
        </p:txBody>
      </p:sp>
    </p:spTree>
    <p:extLst>
      <p:ext uri="{BB962C8B-B14F-4D97-AF65-F5344CB8AC3E}">
        <p14:creationId xmlns:p14="http://schemas.microsoft.com/office/powerpoint/2010/main" val="175616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a:t>
            </a:r>
            <a:r>
              <a:rPr lang="en-US" baseline="0" dirty="0" smtClean="0"/>
              <a:t>you don</a:t>
            </a:r>
            <a:r>
              <a:rPr lang="mr-IN" baseline="0" dirty="0" smtClean="0"/>
              <a:t>’</a:t>
            </a:r>
            <a:r>
              <a:rPr lang="en-US" baseline="0" dirty="0" smtClean="0"/>
              <a:t>t have Ada Twist Scientist.  But you really liked the activity called Review Story Elements suggested in the lesson plan that goes with this book.  Instead of Ada Twist Scientist, </a:t>
            </a:r>
            <a:r>
              <a:rPr lang="en-US" baseline="0" dirty="0" smtClean="0"/>
              <a:t>you’ve got the book *Six Crows by Leo </a:t>
            </a:r>
            <a:r>
              <a:rPr lang="en-US" baseline="0" dirty="0" err="1" smtClean="0"/>
              <a:t>Lionni</a:t>
            </a:r>
            <a:r>
              <a:rPr lang="en-US" baseline="0" dirty="0" smtClean="0"/>
              <a:t>.  How about adapt </a:t>
            </a:r>
            <a:r>
              <a:rPr lang="en-US" baseline="0" dirty="0" smtClean="0"/>
              <a:t>this activity to </a:t>
            </a:r>
            <a:r>
              <a:rPr lang="en-US" baseline="0" dirty="0" smtClean="0"/>
              <a:t>the book </a:t>
            </a:r>
            <a:r>
              <a:rPr lang="en-US" baseline="0" dirty="0" smtClean="0"/>
              <a:t>that you DO have in your </a:t>
            </a:r>
            <a:r>
              <a:rPr lang="en-US" baseline="0" dirty="0" smtClean="0"/>
              <a:t>library.  </a:t>
            </a:r>
            <a:endParaRPr lang="en-US" dirty="0"/>
          </a:p>
        </p:txBody>
      </p:sp>
      <p:sp>
        <p:nvSpPr>
          <p:cNvPr id="4" name="Slide Number Placeholder 3"/>
          <p:cNvSpPr>
            <a:spLocks noGrp="1"/>
          </p:cNvSpPr>
          <p:nvPr>
            <p:ph type="sldNum" sz="quarter" idx="10"/>
          </p:nvPr>
        </p:nvSpPr>
        <p:spPr/>
        <p:txBody>
          <a:bodyPr/>
          <a:lstStyle/>
          <a:p>
            <a:fld id="{4A7AF0E4-E09C-4A4D-83C6-3C2A34199942}" type="slidenum">
              <a:rPr lang="en-US" smtClean="0"/>
              <a:t>6</a:t>
            </a:fld>
            <a:endParaRPr lang="en-US"/>
          </a:p>
        </p:txBody>
      </p:sp>
    </p:spTree>
    <p:extLst>
      <p:ext uri="{BB962C8B-B14F-4D97-AF65-F5344CB8AC3E}">
        <p14:creationId xmlns:p14="http://schemas.microsoft.com/office/powerpoint/2010/main" val="69844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following graphic organizer has</a:t>
            </a:r>
            <a:r>
              <a:rPr lang="en-US" baseline="0" dirty="0" smtClean="0"/>
              <a:t> helped me in coaching teachers how to adapt lesson plans from the Teachers Resource Guide to other books and grade levels.  Let me walk you through the steps and model how to complete it, so you can be able to do the same thing too.  First browse the pages of the Teachers Resource Guide like we’ve been doing throughout this workshop.  Remember I chose the Story Elements activity.  What WAS the book that you lesson plan used?  *Ada Twist Scientist.  What grade level WAS your lesson pan geared to?  *Grade 2.  What activity from this lesson plan do I</a:t>
            </a:r>
            <a:r>
              <a:rPr lang="mr-IN" baseline="0" dirty="0" smtClean="0"/>
              <a:t>…</a:t>
            </a:r>
            <a:r>
              <a:rPr lang="en-US" baseline="0" dirty="0" smtClean="0"/>
              <a:t>like best?  Need to teach (curriculum standards are the same or similar to what I have to teach)?  Could be adapted to another book that I have?  *Story Elements </a:t>
            </a:r>
            <a:r>
              <a:rPr lang="mr-IN" baseline="0" dirty="0" smtClean="0"/>
              <a:t>–</a:t>
            </a:r>
            <a:r>
              <a:rPr lang="en-US" baseline="0" dirty="0" smtClean="0"/>
              <a:t> graphic organizer.  *You can find the name of the book and grade level *in the top corner of the page.  The activity I have chosen is a *Developmental activity and then *Culminating activity (which takes place after the reading) which can be done during the reading of the book. This is not necessarily something you need to record on the graphic organizer, but it is good to be aware of when the activity was suggested, so you can use it in the same way with the book you are adapting it too.</a:t>
            </a:r>
            <a:endParaRPr lang="en-US" dirty="0"/>
          </a:p>
        </p:txBody>
      </p:sp>
      <p:sp>
        <p:nvSpPr>
          <p:cNvPr id="4" name="Slide Number Placeholder 3"/>
          <p:cNvSpPr>
            <a:spLocks noGrp="1"/>
          </p:cNvSpPr>
          <p:nvPr>
            <p:ph type="sldNum" sz="quarter" idx="10"/>
          </p:nvPr>
        </p:nvSpPr>
        <p:spPr/>
        <p:txBody>
          <a:bodyPr/>
          <a:lstStyle/>
          <a:p>
            <a:fld id="{4A7AF0E4-E09C-4A4D-83C6-3C2A34199942}" type="slidenum">
              <a:rPr lang="en-US" smtClean="0"/>
              <a:t>7</a:t>
            </a:fld>
            <a:endParaRPr lang="en-US"/>
          </a:p>
        </p:txBody>
      </p:sp>
    </p:spTree>
    <p:extLst>
      <p:ext uri="{BB962C8B-B14F-4D97-AF65-F5344CB8AC3E}">
        <p14:creationId xmlns:p14="http://schemas.microsoft.com/office/powerpoint/2010/main" val="1756625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*Read through the activity considering how you can best adapt it to the different book.</a:t>
            </a:r>
          </a:p>
          <a:p>
            <a:r>
              <a:rPr lang="en-US" sz="1200" dirty="0" smtClean="0"/>
              <a:t>*Perhaps put a sticky note or two on the pages of the book that you may want to reference with your students when introducing this activity or completing it.</a:t>
            </a:r>
          </a:p>
          <a:p>
            <a:endParaRPr lang="en-US" sz="1200" dirty="0" smtClean="0"/>
          </a:p>
          <a:p>
            <a:r>
              <a:rPr lang="en-US" sz="1200" dirty="0" smtClean="0"/>
              <a:t>*This</a:t>
            </a:r>
            <a:r>
              <a:rPr lang="en-US" sz="1200" baseline="0" dirty="0" smtClean="0"/>
              <a:t> activity asks the teacher to write the following on the board for the students to see and review as a class.</a:t>
            </a:r>
          </a:p>
          <a:p>
            <a:endParaRPr lang="en-US" sz="1200" baseline="0" dirty="0" smtClean="0"/>
          </a:p>
          <a:p>
            <a:r>
              <a:rPr lang="en-US" sz="1200" baseline="0" dirty="0" smtClean="0"/>
              <a:t>*Setting: where the story takes place.</a:t>
            </a:r>
          </a:p>
          <a:p>
            <a:r>
              <a:rPr lang="en-US" sz="1200" baseline="0" dirty="0" smtClean="0"/>
              <a:t>*Characters: who is in the story.</a:t>
            </a:r>
          </a:p>
          <a:p>
            <a:r>
              <a:rPr lang="en-US" sz="1200" baseline="0" dirty="0" smtClean="0"/>
              <a:t>*Problem: what happens to characters.  What the issue is.</a:t>
            </a:r>
          </a:p>
          <a:p>
            <a:r>
              <a:rPr lang="en-US" sz="1200" baseline="0" dirty="0" smtClean="0"/>
              <a:t>*Solution: How the problem or issue is solved.</a:t>
            </a:r>
          </a:p>
          <a:p>
            <a:endParaRPr lang="en-US" sz="1200" baseline="0" dirty="0" smtClean="0"/>
          </a:p>
          <a:p>
            <a:r>
              <a:rPr lang="en-US" sz="1200" baseline="0" dirty="0" smtClean="0"/>
              <a:t>*Purpose for reading:  As students listen to the story read aloud, encourage them to think about how to fill in the chart with specifics from Six Crows.</a:t>
            </a:r>
            <a:endParaRPr lang="en-US" sz="1200" dirty="0" smtClean="0"/>
          </a:p>
          <a:p>
            <a:endParaRPr lang="en-US" dirty="0" smtClean="0"/>
          </a:p>
          <a:p>
            <a:r>
              <a:rPr lang="en-US" dirty="0" smtClean="0"/>
              <a:t>Depending on</a:t>
            </a:r>
            <a:r>
              <a:rPr lang="en-US" baseline="0" dirty="0" smtClean="0"/>
              <a:t> the abilities of your children, you may want to prompt the students with questions throughout the book and walk them through a think aloud to highlight the characters, setting, problem, and solution.</a:t>
            </a:r>
          </a:p>
          <a:p>
            <a:endParaRPr lang="en-US" baseline="0" dirty="0" smtClean="0"/>
          </a:p>
          <a:p>
            <a:r>
              <a:rPr lang="en-US" baseline="0" dirty="0" smtClean="0"/>
              <a:t>The Culminating Activities happen after the read aloud.  *This Reviewing Story Elements continues as a post-reading activity.  </a:t>
            </a:r>
          </a:p>
          <a:p>
            <a:endParaRPr lang="en-US" baseline="0" dirty="0" smtClean="0"/>
          </a:p>
          <a:p>
            <a:r>
              <a:rPr lang="en-US" baseline="0" dirty="0" smtClean="0"/>
              <a:t>Introduce question words (who/what/where/when/how/why).  You can compare asking these questions about a book to the same questions that Ada asked</a:t>
            </a:r>
            <a:r>
              <a:rPr lang="mr-IN" baseline="0" dirty="0" smtClean="0"/>
              <a:t>…</a:t>
            </a:r>
            <a:endParaRPr lang="en-US" baseline="0" dirty="0" smtClean="0"/>
          </a:p>
          <a:p>
            <a:endParaRPr lang="en-US" baseline="0" dirty="0" smtClean="0"/>
          </a:p>
          <a:p>
            <a:r>
              <a:rPr lang="en-US" baseline="0" dirty="0" smtClean="0"/>
              <a:t>Now this part, we simply adjust to Six Crows by using our question words to discuss the differences and how they relate to the story.</a:t>
            </a:r>
          </a:p>
        </p:txBody>
      </p:sp>
      <p:sp>
        <p:nvSpPr>
          <p:cNvPr id="4" name="Slide Number Placeholder 3"/>
          <p:cNvSpPr>
            <a:spLocks noGrp="1"/>
          </p:cNvSpPr>
          <p:nvPr>
            <p:ph type="sldNum" sz="quarter" idx="10"/>
          </p:nvPr>
        </p:nvSpPr>
        <p:spPr/>
        <p:txBody>
          <a:bodyPr/>
          <a:lstStyle/>
          <a:p>
            <a:fld id="{4A7AF0E4-E09C-4A4D-83C6-3C2A34199942}" type="slidenum">
              <a:rPr lang="en-US" smtClean="0"/>
              <a:t>8</a:t>
            </a:fld>
            <a:endParaRPr lang="en-US"/>
          </a:p>
        </p:txBody>
      </p:sp>
    </p:spTree>
    <p:extLst>
      <p:ext uri="{BB962C8B-B14F-4D97-AF65-F5344CB8AC3E}">
        <p14:creationId xmlns:p14="http://schemas.microsoft.com/office/powerpoint/2010/main" val="1467979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is</a:t>
            </a:r>
            <a:r>
              <a:rPr lang="en-US" baseline="0" dirty="0" smtClean="0"/>
              <a:t> the question word that identifies the characters in a story.</a:t>
            </a:r>
          </a:p>
          <a:p>
            <a:r>
              <a:rPr lang="en-US" baseline="0" dirty="0" smtClean="0"/>
              <a:t>What is the question word that identifies the problem.</a:t>
            </a:r>
          </a:p>
          <a:p>
            <a:r>
              <a:rPr lang="en-US" baseline="0" dirty="0" smtClean="0"/>
              <a:t>Where is the question word for setting.</a:t>
            </a:r>
          </a:p>
          <a:p>
            <a:r>
              <a:rPr lang="en-US" baseline="0" dirty="0" smtClean="0"/>
              <a:t>When is a question word for sequencing</a:t>
            </a:r>
          </a:p>
          <a:p>
            <a:r>
              <a:rPr lang="en-US" baseline="0" dirty="0" smtClean="0"/>
              <a:t>How is a question word to explain the solution.</a:t>
            </a:r>
          </a:p>
          <a:p>
            <a:r>
              <a:rPr lang="en-US" baseline="0" dirty="0" smtClean="0"/>
              <a:t>And why is a question word that digs deeper with personal questions.  </a:t>
            </a:r>
          </a:p>
          <a:p>
            <a:endParaRPr lang="en-US" baseline="0" dirty="0" smtClean="0"/>
          </a:p>
          <a:p>
            <a:r>
              <a:rPr lang="en-US" baseline="0" dirty="0" smtClean="0"/>
              <a:t>*Discuss the story elements and fill in the chart together as a class.</a:t>
            </a:r>
          </a:p>
          <a:p>
            <a:endParaRPr lang="en-US" baseline="0" dirty="0" smtClean="0"/>
          </a:p>
          <a:p>
            <a:r>
              <a:rPr lang="en-US" baseline="0" dirty="0" smtClean="0"/>
              <a:t>*For setting: where does the story take place?  We know from the beginning of the book that the story takes place in a peaceful valley at the foot of the </a:t>
            </a:r>
            <a:r>
              <a:rPr lang="en-US" baseline="0" dirty="0" err="1" smtClean="0"/>
              <a:t>Balabadur</a:t>
            </a:r>
            <a:r>
              <a:rPr lang="en-US" baseline="0" dirty="0" smtClean="0"/>
              <a:t> Hills on a farmer’s wheat field.</a:t>
            </a:r>
          </a:p>
          <a:p>
            <a:endParaRPr lang="en-US" baseline="0" dirty="0" smtClean="0"/>
          </a:p>
          <a:p>
            <a:r>
              <a:rPr lang="en-US" baseline="0" dirty="0" smtClean="0"/>
              <a:t>*For characters:  who are the main characters? For the “Who is Ada’s teacher” question.  We could ask something like, who lives in the tree trunk or which character did not live in a tree?  *We know there are a total of six crows in the story, a farmer, and the *wise old owl.  This may be a good time to discuss with the students whether or not the scarecrow or the kite should be considered as characters—ask the students why or why not?  Having students talk about what they think and explaining why they think so are important skills we can practice through having conversations like this.</a:t>
            </a:r>
          </a:p>
          <a:p>
            <a:endParaRPr lang="en-US" baseline="0" dirty="0" smtClean="0"/>
          </a:p>
          <a:p>
            <a:r>
              <a:rPr lang="en-US" baseline="0" dirty="0" smtClean="0"/>
              <a:t>*For the problem:  Why are Ada’s parents mad at her?  How could we change this question to produce the problem from the book Six Crows?  Why are the crows and the farmer not getting along?  What happened between the crows and the farmer that is causing a problem?  *This is when the students can talk about how the crows were eating the wheat, and the farmer wanted them to stop.  But you as the teacher can lead them toward the greater problem—which is that neither the crows nor the farmer were talking to one another about the situation.  They were just jumping to conclusions and trying to infuriate one another—the crows with the kite and the farmer with his scarier scarecrow.  The real issue was miscommunication.  Again, great opportunity to talk to the students about how this happens in real life all the time.  Connecting the problem in this story to their own lives is an excellent skill that can be practiced through the use of this read aloud too.</a:t>
            </a:r>
          </a:p>
          <a:p>
            <a:endParaRPr lang="en-US" baseline="0" dirty="0" smtClean="0"/>
          </a:p>
          <a:p>
            <a:r>
              <a:rPr lang="en-US" baseline="0" dirty="0" smtClean="0"/>
              <a:t>*Finally, the solution: How did she solve the smell mystery?  We can change that question to be something like—how did the crows and the farmer resolve the problem?  Or what did the owl suggest the crows and the farmer do to deal with the situation?</a:t>
            </a:r>
            <a:endParaRPr lang="en-US" dirty="0"/>
          </a:p>
        </p:txBody>
      </p:sp>
      <p:sp>
        <p:nvSpPr>
          <p:cNvPr id="4" name="Slide Number Placeholder 3"/>
          <p:cNvSpPr>
            <a:spLocks noGrp="1"/>
          </p:cNvSpPr>
          <p:nvPr>
            <p:ph type="sldNum" sz="quarter" idx="10"/>
          </p:nvPr>
        </p:nvSpPr>
        <p:spPr/>
        <p:txBody>
          <a:bodyPr/>
          <a:lstStyle/>
          <a:p>
            <a:fld id="{4A7AF0E4-E09C-4A4D-83C6-3C2A34199942}" type="slidenum">
              <a:rPr lang="en-US" smtClean="0"/>
              <a:t>9</a:t>
            </a:fld>
            <a:endParaRPr lang="en-US"/>
          </a:p>
        </p:txBody>
      </p:sp>
    </p:spTree>
    <p:extLst>
      <p:ext uri="{BB962C8B-B14F-4D97-AF65-F5344CB8AC3E}">
        <p14:creationId xmlns:p14="http://schemas.microsoft.com/office/powerpoint/2010/main" val="101438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4BF8D7-E72D-9746-A81D-A3E6A98B424E}" type="datetimeFigureOut">
              <a:rPr lang="en-US" smtClean="0"/>
              <a:t>10/9/19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F468E9-511B-4244-AADE-763976D2FA02}" type="slidenum">
              <a:rPr lang="en-US" smtClean="0"/>
              <a:t>‹#›</a:t>
            </a:fld>
            <a:endParaRPr lang="en-US"/>
          </a:p>
        </p:txBody>
      </p:sp>
    </p:spTree>
    <p:extLst>
      <p:ext uri="{BB962C8B-B14F-4D97-AF65-F5344CB8AC3E}">
        <p14:creationId xmlns:p14="http://schemas.microsoft.com/office/powerpoint/2010/main" val="550984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4BF8D7-E72D-9746-A81D-A3E6A98B424E}" type="datetimeFigureOut">
              <a:rPr lang="en-US" smtClean="0"/>
              <a:t>10/9/19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F468E9-511B-4244-AADE-763976D2FA02}" type="slidenum">
              <a:rPr lang="en-US" smtClean="0"/>
              <a:t>‹#›</a:t>
            </a:fld>
            <a:endParaRPr lang="en-US"/>
          </a:p>
        </p:txBody>
      </p:sp>
    </p:spTree>
    <p:extLst>
      <p:ext uri="{BB962C8B-B14F-4D97-AF65-F5344CB8AC3E}">
        <p14:creationId xmlns:p14="http://schemas.microsoft.com/office/powerpoint/2010/main" val="228230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4BF8D7-E72D-9746-A81D-A3E6A98B424E}" type="datetimeFigureOut">
              <a:rPr lang="en-US" smtClean="0"/>
              <a:t>10/9/19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F468E9-511B-4244-AADE-763976D2FA02}" type="slidenum">
              <a:rPr lang="en-US" smtClean="0"/>
              <a:t>‹#›</a:t>
            </a:fld>
            <a:endParaRPr lang="en-US"/>
          </a:p>
        </p:txBody>
      </p:sp>
    </p:spTree>
    <p:extLst>
      <p:ext uri="{BB962C8B-B14F-4D97-AF65-F5344CB8AC3E}">
        <p14:creationId xmlns:p14="http://schemas.microsoft.com/office/powerpoint/2010/main" val="466068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4BF8D7-E72D-9746-A81D-A3E6A98B424E}" type="datetimeFigureOut">
              <a:rPr lang="en-US" smtClean="0"/>
              <a:t>10/9/19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F468E9-511B-4244-AADE-763976D2FA02}" type="slidenum">
              <a:rPr lang="en-US" smtClean="0"/>
              <a:t>‹#›</a:t>
            </a:fld>
            <a:endParaRPr lang="en-US"/>
          </a:p>
        </p:txBody>
      </p:sp>
    </p:spTree>
    <p:extLst>
      <p:ext uri="{BB962C8B-B14F-4D97-AF65-F5344CB8AC3E}">
        <p14:creationId xmlns:p14="http://schemas.microsoft.com/office/powerpoint/2010/main" val="453106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4BF8D7-E72D-9746-A81D-A3E6A98B424E}" type="datetimeFigureOut">
              <a:rPr lang="en-US" smtClean="0"/>
              <a:t>10/9/19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F468E9-511B-4244-AADE-763976D2FA02}" type="slidenum">
              <a:rPr lang="en-US" smtClean="0"/>
              <a:t>‹#›</a:t>
            </a:fld>
            <a:endParaRPr lang="en-US"/>
          </a:p>
        </p:txBody>
      </p:sp>
    </p:spTree>
    <p:extLst>
      <p:ext uri="{BB962C8B-B14F-4D97-AF65-F5344CB8AC3E}">
        <p14:creationId xmlns:p14="http://schemas.microsoft.com/office/powerpoint/2010/main" val="385227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4BF8D7-E72D-9746-A81D-A3E6A98B424E}" type="datetimeFigureOut">
              <a:rPr lang="en-US" smtClean="0"/>
              <a:t>10/9/19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F468E9-511B-4244-AADE-763976D2FA02}" type="slidenum">
              <a:rPr lang="en-US" smtClean="0"/>
              <a:t>‹#›</a:t>
            </a:fld>
            <a:endParaRPr lang="en-US"/>
          </a:p>
        </p:txBody>
      </p:sp>
    </p:spTree>
    <p:extLst>
      <p:ext uri="{BB962C8B-B14F-4D97-AF65-F5344CB8AC3E}">
        <p14:creationId xmlns:p14="http://schemas.microsoft.com/office/powerpoint/2010/main" val="2000813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4BF8D7-E72D-9746-A81D-A3E6A98B424E}" type="datetimeFigureOut">
              <a:rPr lang="en-US" smtClean="0"/>
              <a:t>10/9/19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F468E9-511B-4244-AADE-763976D2FA02}" type="slidenum">
              <a:rPr lang="en-US" smtClean="0"/>
              <a:t>‹#›</a:t>
            </a:fld>
            <a:endParaRPr lang="en-US"/>
          </a:p>
        </p:txBody>
      </p:sp>
    </p:spTree>
    <p:extLst>
      <p:ext uri="{BB962C8B-B14F-4D97-AF65-F5344CB8AC3E}">
        <p14:creationId xmlns:p14="http://schemas.microsoft.com/office/powerpoint/2010/main" val="220704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4BF8D7-E72D-9746-A81D-A3E6A98B424E}" type="datetimeFigureOut">
              <a:rPr lang="en-US" smtClean="0"/>
              <a:t>10/9/19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F468E9-511B-4244-AADE-763976D2FA02}" type="slidenum">
              <a:rPr lang="en-US" smtClean="0"/>
              <a:t>‹#›</a:t>
            </a:fld>
            <a:endParaRPr lang="en-US"/>
          </a:p>
        </p:txBody>
      </p:sp>
    </p:spTree>
    <p:extLst>
      <p:ext uri="{BB962C8B-B14F-4D97-AF65-F5344CB8AC3E}">
        <p14:creationId xmlns:p14="http://schemas.microsoft.com/office/powerpoint/2010/main" val="679533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4BF8D7-E72D-9746-A81D-A3E6A98B424E}" type="datetimeFigureOut">
              <a:rPr lang="en-US" smtClean="0"/>
              <a:t>10/9/19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F468E9-511B-4244-AADE-763976D2FA02}" type="slidenum">
              <a:rPr lang="en-US" smtClean="0"/>
              <a:t>‹#›</a:t>
            </a:fld>
            <a:endParaRPr lang="en-US"/>
          </a:p>
        </p:txBody>
      </p:sp>
    </p:spTree>
    <p:extLst>
      <p:ext uri="{BB962C8B-B14F-4D97-AF65-F5344CB8AC3E}">
        <p14:creationId xmlns:p14="http://schemas.microsoft.com/office/powerpoint/2010/main" val="604676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4BF8D7-E72D-9746-A81D-A3E6A98B424E}" type="datetimeFigureOut">
              <a:rPr lang="en-US" smtClean="0"/>
              <a:t>10/9/19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F468E9-511B-4244-AADE-763976D2FA02}" type="slidenum">
              <a:rPr lang="en-US" smtClean="0"/>
              <a:t>‹#›</a:t>
            </a:fld>
            <a:endParaRPr lang="en-US"/>
          </a:p>
        </p:txBody>
      </p:sp>
    </p:spTree>
    <p:extLst>
      <p:ext uri="{BB962C8B-B14F-4D97-AF65-F5344CB8AC3E}">
        <p14:creationId xmlns:p14="http://schemas.microsoft.com/office/powerpoint/2010/main" val="901569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4BF8D7-E72D-9746-A81D-A3E6A98B424E}" type="datetimeFigureOut">
              <a:rPr lang="en-US" smtClean="0"/>
              <a:t>10/9/19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F468E9-511B-4244-AADE-763976D2FA02}" type="slidenum">
              <a:rPr lang="en-US" smtClean="0"/>
              <a:t>‹#›</a:t>
            </a:fld>
            <a:endParaRPr lang="en-US"/>
          </a:p>
        </p:txBody>
      </p:sp>
    </p:spTree>
    <p:extLst>
      <p:ext uri="{BB962C8B-B14F-4D97-AF65-F5344CB8AC3E}">
        <p14:creationId xmlns:p14="http://schemas.microsoft.com/office/powerpoint/2010/main" val="4128431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4BF8D7-E72D-9746-A81D-A3E6A98B424E}" type="datetimeFigureOut">
              <a:rPr lang="en-US" smtClean="0"/>
              <a:t>10/9/19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F468E9-511B-4244-AADE-763976D2FA02}" type="slidenum">
              <a:rPr lang="en-US" smtClean="0"/>
              <a:t>‹#›</a:t>
            </a:fld>
            <a:endParaRPr lang="en-US"/>
          </a:p>
        </p:txBody>
      </p:sp>
    </p:spTree>
    <p:extLst>
      <p:ext uri="{BB962C8B-B14F-4D97-AF65-F5344CB8AC3E}">
        <p14:creationId xmlns:p14="http://schemas.microsoft.com/office/powerpoint/2010/main" val="15068617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1.emf"/><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1.emf"/><Relationship Id="rId5" Type="http://schemas.openxmlformats.org/officeDocument/2006/relationships/image" Target="../media/image32.png"/><Relationship Id="rId6" Type="http://schemas.openxmlformats.org/officeDocument/2006/relationships/image" Target="../media/image33.tiff"/><Relationship Id="rId7" Type="http://schemas.openxmlformats.org/officeDocument/2006/relationships/image" Target="../media/image34.jpeg"/><Relationship Id="rId8"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8.png"/><Relationship Id="rId5" Type="http://schemas.openxmlformats.org/officeDocument/2006/relationships/image" Target="../media/image19.tiff"/><Relationship Id="rId6"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emf"/><Relationship Id="rId5" Type="http://schemas.openxmlformats.org/officeDocument/2006/relationships/image" Target="../media/image19.tiff"/><Relationship Id="rId6"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emf"/><Relationship Id="rId5" Type="http://schemas.openxmlformats.org/officeDocument/2006/relationships/image" Target="../media/image23.jp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jpg"/><Relationship Id="rId9"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Abadi MT Condensed Extra Bold" charset="0"/>
                <a:ea typeface="Abadi MT Condensed Extra Bold" charset="0"/>
                <a:cs typeface="Abadi MT Condensed Extra Bold" charset="0"/>
              </a:rPr>
              <a:t>Adapting the Lesson Plans</a:t>
            </a:r>
            <a:endParaRPr lang="en-US" dirty="0">
              <a:latin typeface="Abadi MT Condensed Extra Bold" charset="0"/>
              <a:ea typeface="Abadi MT Condensed Extra Bold" charset="0"/>
              <a:cs typeface="Abadi MT Condensed Extra Bold"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1968" y="4186374"/>
            <a:ext cx="3716426" cy="2327002"/>
          </a:xfrm>
          <a:prstGeom prst="rect">
            <a:avLst/>
          </a:prstGeom>
        </p:spPr>
      </p:pic>
      <p:pic>
        <p:nvPicPr>
          <p:cNvPr id="5" name="Picture 2" descr="mage result for &quot;teacher's resource guide&quot; hands across the s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0181" y="375835"/>
            <a:ext cx="1675033" cy="1970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6913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7607"/>
            <a:ext cx="12192000" cy="431671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8716" y="5430356"/>
            <a:ext cx="1729678" cy="108302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2821" y="1028030"/>
            <a:ext cx="5176985" cy="1498601"/>
          </a:xfrm>
          <a:prstGeom prst="rect">
            <a:avLst/>
          </a:prstGeom>
        </p:spPr>
      </p:pic>
      <p:sp>
        <p:nvSpPr>
          <p:cNvPr id="2" name="TextBox 1"/>
          <p:cNvSpPr txBox="1"/>
          <p:nvPr/>
        </p:nvSpPr>
        <p:spPr>
          <a:xfrm>
            <a:off x="6432821" y="552941"/>
            <a:ext cx="1568179" cy="369332"/>
          </a:xfrm>
          <a:prstGeom prst="rect">
            <a:avLst/>
          </a:prstGeom>
          <a:noFill/>
        </p:spPr>
        <p:txBody>
          <a:bodyPr wrap="square" rtlCol="0">
            <a:spAutoFit/>
          </a:bodyPr>
          <a:lstStyle/>
          <a:p>
            <a:r>
              <a:rPr lang="en-US" b="1" dirty="0" smtClean="0">
                <a:solidFill>
                  <a:srgbClr val="7030A0"/>
                </a:solidFill>
              </a:rPr>
              <a:t>Wheat field</a:t>
            </a:r>
            <a:endParaRPr lang="en-US" b="1" dirty="0">
              <a:solidFill>
                <a:srgbClr val="7030A0"/>
              </a:solidFill>
            </a:endParaRPr>
          </a:p>
        </p:txBody>
      </p:sp>
      <p:sp>
        <p:nvSpPr>
          <p:cNvPr id="10" name="TextBox 9"/>
          <p:cNvSpPr txBox="1"/>
          <p:nvPr/>
        </p:nvSpPr>
        <p:spPr>
          <a:xfrm>
            <a:off x="7744231" y="91276"/>
            <a:ext cx="1568179" cy="923330"/>
          </a:xfrm>
          <a:prstGeom prst="rect">
            <a:avLst/>
          </a:prstGeom>
          <a:noFill/>
        </p:spPr>
        <p:txBody>
          <a:bodyPr wrap="square" rtlCol="0">
            <a:spAutoFit/>
          </a:bodyPr>
          <a:lstStyle/>
          <a:p>
            <a:r>
              <a:rPr lang="en-US" b="1" dirty="0" smtClean="0">
                <a:solidFill>
                  <a:srgbClr val="7030A0"/>
                </a:solidFill>
              </a:rPr>
              <a:t>Crows</a:t>
            </a:r>
          </a:p>
          <a:p>
            <a:r>
              <a:rPr lang="en-US" b="1" dirty="0" smtClean="0">
                <a:solidFill>
                  <a:srgbClr val="7030A0"/>
                </a:solidFill>
              </a:rPr>
              <a:t>Farmer</a:t>
            </a:r>
          </a:p>
          <a:p>
            <a:r>
              <a:rPr lang="en-US" b="1" dirty="0" smtClean="0">
                <a:solidFill>
                  <a:srgbClr val="7030A0"/>
                </a:solidFill>
              </a:rPr>
              <a:t>Owl </a:t>
            </a:r>
            <a:endParaRPr lang="en-US" b="1" dirty="0">
              <a:solidFill>
                <a:srgbClr val="7030A0"/>
              </a:solidFill>
            </a:endParaRPr>
          </a:p>
        </p:txBody>
      </p:sp>
      <p:sp>
        <p:nvSpPr>
          <p:cNvPr id="11" name="TextBox 10"/>
          <p:cNvSpPr txBox="1"/>
          <p:nvPr/>
        </p:nvSpPr>
        <p:spPr>
          <a:xfrm>
            <a:off x="8521339" y="2718003"/>
            <a:ext cx="2422389" cy="369332"/>
          </a:xfrm>
          <a:prstGeom prst="rect">
            <a:avLst/>
          </a:prstGeom>
          <a:noFill/>
        </p:spPr>
        <p:txBody>
          <a:bodyPr wrap="square" rtlCol="0">
            <a:spAutoFit/>
          </a:bodyPr>
          <a:lstStyle/>
          <a:p>
            <a:r>
              <a:rPr lang="en-US" b="1" smtClean="0">
                <a:solidFill>
                  <a:srgbClr val="7030A0"/>
                </a:solidFill>
              </a:rPr>
              <a:t>miscommunication</a:t>
            </a:r>
            <a:endParaRPr lang="en-US" b="1" dirty="0">
              <a:solidFill>
                <a:srgbClr val="7030A0"/>
              </a:solidFill>
            </a:endParaRPr>
          </a:p>
        </p:txBody>
      </p:sp>
      <p:sp>
        <p:nvSpPr>
          <p:cNvPr id="12" name="TextBox 11"/>
          <p:cNvSpPr txBox="1"/>
          <p:nvPr/>
        </p:nvSpPr>
        <p:spPr>
          <a:xfrm>
            <a:off x="10178716" y="2425036"/>
            <a:ext cx="2422389" cy="369332"/>
          </a:xfrm>
          <a:prstGeom prst="rect">
            <a:avLst/>
          </a:prstGeom>
          <a:noFill/>
        </p:spPr>
        <p:txBody>
          <a:bodyPr wrap="square" rtlCol="0">
            <a:spAutoFit/>
          </a:bodyPr>
          <a:lstStyle/>
          <a:p>
            <a:r>
              <a:rPr lang="en-US" b="1" smtClean="0">
                <a:solidFill>
                  <a:srgbClr val="7030A0"/>
                </a:solidFill>
              </a:rPr>
              <a:t>Talking it out</a:t>
            </a:r>
            <a:endParaRPr lang="en-US" b="1" dirty="0">
              <a:solidFill>
                <a:srgbClr val="7030A0"/>
              </a:solidFill>
            </a:endParaRPr>
          </a:p>
        </p:txBody>
      </p:sp>
      <p:sp>
        <p:nvSpPr>
          <p:cNvPr id="3" name="Down Arrow 2"/>
          <p:cNvSpPr/>
          <p:nvPr/>
        </p:nvSpPr>
        <p:spPr>
          <a:xfrm>
            <a:off x="9390530" y="2250565"/>
            <a:ext cx="420123" cy="470926"/>
          </a:xfrm>
          <a:prstGeom prst="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6096000" y="91276"/>
            <a:ext cx="5812394" cy="496304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566774" y="3325456"/>
            <a:ext cx="5341620" cy="662299"/>
          </a:xfrm>
          <a:prstGeom prst="rect">
            <a:avLst/>
          </a:prstGeom>
          <a:noFill/>
        </p:spPr>
        <p:txBody>
          <a:bodyPr wrap="square" rtlCol="0">
            <a:spAutoFit/>
          </a:bodyPr>
          <a:lstStyle/>
          <a:p>
            <a:r>
              <a:rPr lang="en-US" b="1" dirty="0">
                <a:solidFill>
                  <a:srgbClr val="7030A0"/>
                </a:solidFill>
              </a:rPr>
              <a:t>What happened between the crows and the farmer that is causing a problem? </a:t>
            </a:r>
          </a:p>
        </p:txBody>
      </p:sp>
      <p:sp>
        <p:nvSpPr>
          <p:cNvPr id="14" name="TextBox 13"/>
          <p:cNvSpPr txBox="1"/>
          <p:nvPr/>
        </p:nvSpPr>
        <p:spPr>
          <a:xfrm>
            <a:off x="6566774" y="3987755"/>
            <a:ext cx="5043032" cy="646331"/>
          </a:xfrm>
          <a:prstGeom prst="rect">
            <a:avLst/>
          </a:prstGeom>
          <a:noFill/>
        </p:spPr>
        <p:txBody>
          <a:bodyPr wrap="square" rtlCol="0">
            <a:spAutoFit/>
          </a:bodyPr>
          <a:lstStyle/>
          <a:p>
            <a:r>
              <a:rPr lang="en-US" b="1" dirty="0" smtClean="0">
                <a:solidFill>
                  <a:srgbClr val="7030A0"/>
                </a:solidFill>
              </a:rPr>
              <a:t>How </a:t>
            </a:r>
            <a:r>
              <a:rPr lang="en-US" b="1" dirty="0">
                <a:solidFill>
                  <a:srgbClr val="7030A0"/>
                </a:solidFill>
              </a:rPr>
              <a:t>did the crows and the farmer resolve the problem?</a:t>
            </a:r>
          </a:p>
        </p:txBody>
      </p:sp>
      <p:sp>
        <p:nvSpPr>
          <p:cNvPr id="15" name="Right Arrow 14"/>
          <p:cNvSpPr/>
          <p:nvPr/>
        </p:nvSpPr>
        <p:spPr>
          <a:xfrm>
            <a:off x="182880" y="1014606"/>
            <a:ext cx="624439" cy="5330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182879" y="3123598"/>
            <a:ext cx="624439" cy="5330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6013" y="3736666"/>
            <a:ext cx="2514600" cy="2235200"/>
          </a:xfrm>
          <a:prstGeom prst="rect">
            <a:avLst/>
          </a:prstGeom>
        </p:spPr>
      </p:pic>
    </p:spTree>
    <p:extLst>
      <p:ext uri="{BB962C8B-B14F-4D97-AF65-F5344CB8AC3E}">
        <p14:creationId xmlns:p14="http://schemas.microsoft.com/office/powerpoint/2010/main" val="187833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33237"/>
            <a:ext cx="12152767" cy="42291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8716" y="5430356"/>
            <a:ext cx="1729678" cy="1083020"/>
          </a:xfrm>
          <a:prstGeom prst="rect">
            <a:avLst/>
          </a:prstGeom>
        </p:spPr>
      </p:pic>
      <p:sp>
        <p:nvSpPr>
          <p:cNvPr id="6" name="TextBox 5"/>
          <p:cNvSpPr txBox="1"/>
          <p:nvPr/>
        </p:nvSpPr>
        <p:spPr>
          <a:xfrm>
            <a:off x="6184232" y="1491916"/>
            <a:ext cx="5317957" cy="1754326"/>
          </a:xfrm>
          <a:prstGeom prst="rect">
            <a:avLst/>
          </a:prstGeom>
          <a:noFill/>
        </p:spPr>
        <p:txBody>
          <a:bodyPr wrap="square" rtlCol="0">
            <a:spAutoFit/>
          </a:bodyPr>
          <a:lstStyle/>
          <a:p>
            <a:r>
              <a:rPr lang="en-US" b="1" dirty="0" smtClean="0">
                <a:solidFill>
                  <a:srgbClr val="7030A0"/>
                </a:solidFill>
              </a:rPr>
              <a:t>Turn the classroom into the graphic organizer and have 4 stations around the room for (1) setting (2) characters (3) problem (4) solution.  At each station, groups of students talk about and write in their reader’s notebooks or on sentence strips the answers to each.</a:t>
            </a:r>
            <a:endParaRPr lang="en-US" b="1" dirty="0">
              <a:solidFill>
                <a:srgbClr val="7030A0"/>
              </a:solidFill>
            </a:endParaRPr>
          </a:p>
        </p:txBody>
      </p:sp>
      <p:sp>
        <p:nvSpPr>
          <p:cNvPr id="7" name="TextBox 6"/>
          <p:cNvSpPr txBox="1"/>
          <p:nvPr/>
        </p:nvSpPr>
        <p:spPr>
          <a:xfrm>
            <a:off x="6184231" y="3461136"/>
            <a:ext cx="5317957" cy="1200329"/>
          </a:xfrm>
          <a:prstGeom prst="rect">
            <a:avLst/>
          </a:prstGeom>
          <a:noFill/>
        </p:spPr>
        <p:txBody>
          <a:bodyPr wrap="square" rtlCol="0">
            <a:spAutoFit/>
          </a:bodyPr>
          <a:lstStyle/>
          <a:p>
            <a:r>
              <a:rPr lang="en-US" b="1" dirty="0" smtClean="0">
                <a:solidFill>
                  <a:srgbClr val="7030A0"/>
                </a:solidFill>
              </a:rPr>
              <a:t>Students could use the answers from their graphic organizer to write a 3-5 sentence paragraph summarizing these key elements in their Reader’s Notebook.</a:t>
            </a:r>
            <a:endParaRPr lang="en-US" b="1" dirty="0">
              <a:solidFill>
                <a:srgbClr val="7030A0"/>
              </a:solidFill>
            </a:endParaRPr>
          </a:p>
        </p:txBody>
      </p:sp>
      <p:sp>
        <p:nvSpPr>
          <p:cNvPr id="8" name="Right Arrow 7"/>
          <p:cNvSpPr/>
          <p:nvPr/>
        </p:nvSpPr>
        <p:spPr>
          <a:xfrm rot="3191722">
            <a:off x="138762" y="430321"/>
            <a:ext cx="1058778" cy="8767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491" y="22682"/>
            <a:ext cx="5455250" cy="3325105"/>
          </a:xfrm>
          <a:prstGeom prst="rect">
            <a:avLst/>
          </a:prstGeom>
        </p:spPr>
      </p:pic>
      <p:sp>
        <p:nvSpPr>
          <p:cNvPr id="9" name="5-Point Star 8"/>
          <p:cNvSpPr/>
          <p:nvPr/>
        </p:nvSpPr>
        <p:spPr>
          <a:xfrm>
            <a:off x="617220" y="182198"/>
            <a:ext cx="719083" cy="777922"/>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5-Point Star 9"/>
          <p:cNvSpPr/>
          <p:nvPr/>
        </p:nvSpPr>
        <p:spPr>
          <a:xfrm>
            <a:off x="617219" y="2468320"/>
            <a:ext cx="719083" cy="777922"/>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5-Point Star 10"/>
          <p:cNvSpPr/>
          <p:nvPr/>
        </p:nvSpPr>
        <p:spPr>
          <a:xfrm>
            <a:off x="3970020" y="22682"/>
            <a:ext cx="719083" cy="777922"/>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5-Point Star 11"/>
          <p:cNvSpPr/>
          <p:nvPr/>
        </p:nvSpPr>
        <p:spPr>
          <a:xfrm>
            <a:off x="3970020" y="2468320"/>
            <a:ext cx="719083" cy="777922"/>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TextBox 12"/>
          <p:cNvSpPr txBox="1"/>
          <p:nvPr/>
        </p:nvSpPr>
        <p:spPr>
          <a:xfrm>
            <a:off x="617219" y="411643"/>
            <a:ext cx="982981" cy="369332"/>
          </a:xfrm>
          <a:prstGeom prst="rect">
            <a:avLst/>
          </a:prstGeom>
          <a:noFill/>
        </p:spPr>
        <p:txBody>
          <a:bodyPr wrap="square" rtlCol="0">
            <a:spAutoFit/>
          </a:bodyPr>
          <a:lstStyle/>
          <a:p>
            <a:r>
              <a:rPr lang="en-US" b="1" dirty="0">
                <a:solidFill>
                  <a:srgbClr val="7030A0"/>
                </a:solidFill>
              </a:rPr>
              <a:t>setting </a:t>
            </a:r>
            <a:endParaRPr lang="en-US" dirty="0"/>
          </a:p>
        </p:txBody>
      </p:sp>
      <p:sp>
        <p:nvSpPr>
          <p:cNvPr id="14" name="TextBox 13"/>
          <p:cNvSpPr txBox="1"/>
          <p:nvPr/>
        </p:nvSpPr>
        <p:spPr>
          <a:xfrm>
            <a:off x="485269" y="2765536"/>
            <a:ext cx="1366391" cy="369332"/>
          </a:xfrm>
          <a:prstGeom prst="rect">
            <a:avLst/>
          </a:prstGeom>
          <a:noFill/>
        </p:spPr>
        <p:txBody>
          <a:bodyPr wrap="square" rtlCol="0">
            <a:spAutoFit/>
          </a:bodyPr>
          <a:lstStyle/>
          <a:p>
            <a:r>
              <a:rPr lang="en-US" b="1" smtClean="0">
                <a:solidFill>
                  <a:srgbClr val="7030A0"/>
                </a:solidFill>
              </a:rPr>
              <a:t>characters</a:t>
            </a:r>
            <a:endParaRPr lang="en-US" dirty="0"/>
          </a:p>
        </p:txBody>
      </p:sp>
      <p:sp>
        <p:nvSpPr>
          <p:cNvPr id="15" name="TextBox 14"/>
          <p:cNvSpPr txBox="1"/>
          <p:nvPr/>
        </p:nvSpPr>
        <p:spPr>
          <a:xfrm>
            <a:off x="3912264" y="2765536"/>
            <a:ext cx="1181101" cy="369332"/>
          </a:xfrm>
          <a:prstGeom prst="rect">
            <a:avLst/>
          </a:prstGeom>
          <a:noFill/>
        </p:spPr>
        <p:txBody>
          <a:bodyPr wrap="square" rtlCol="0">
            <a:spAutoFit/>
          </a:bodyPr>
          <a:lstStyle/>
          <a:p>
            <a:r>
              <a:rPr lang="en-US" b="1" smtClean="0">
                <a:solidFill>
                  <a:srgbClr val="7030A0"/>
                </a:solidFill>
              </a:rPr>
              <a:t>problem</a:t>
            </a:r>
            <a:endParaRPr lang="en-US" dirty="0"/>
          </a:p>
        </p:txBody>
      </p:sp>
      <p:sp>
        <p:nvSpPr>
          <p:cNvPr id="16" name="TextBox 15"/>
          <p:cNvSpPr txBox="1"/>
          <p:nvPr/>
        </p:nvSpPr>
        <p:spPr>
          <a:xfrm>
            <a:off x="3912264" y="353770"/>
            <a:ext cx="982981" cy="369332"/>
          </a:xfrm>
          <a:prstGeom prst="rect">
            <a:avLst/>
          </a:prstGeom>
          <a:noFill/>
        </p:spPr>
        <p:txBody>
          <a:bodyPr wrap="square" rtlCol="0">
            <a:spAutoFit/>
          </a:bodyPr>
          <a:lstStyle/>
          <a:p>
            <a:r>
              <a:rPr lang="en-US" b="1" dirty="0" smtClean="0">
                <a:solidFill>
                  <a:srgbClr val="7030A0"/>
                </a:solidFill>
              </a:rPr>
              <a:t>solution</a:t>
            </a:r>
            <a:endParaRPr lang="en-US" dirty="0"/>
          </a:p>
        </p:txBody>
      </p:sp>
      <p:pic>
        <p:nvPicPr>
          <p:cNvPr id="17" name="Picture 16"/>
          <p:cNvPicPr>
            <a:picLocks noChangeAspect="1"/>
          </p:cNvPicPr>
          <p:nvPr/>
        </p:nvPicPr>
        <p:blipFill rotWithShape="1">
          <a:blip r:embed="rId6"/>
          <a:srcRect l="13726" t="2399" r="13444"/>
          <a:stretch/>
        </p:blipFill>
        <p:spPr>
          <a:xfrm>
            <a:off x="9408337" y="105896"/>
            <a:ext cx="2419139" cy="3241892"/>
          </a:xfrm>
          <a:prstGeom prst="rect">
            <a:avLst/>
          </a:prstGeom>
        </p:spPr>
      </p:pic>
      <p:pic>
        <p:nvPicPr>
          <p:cNvPr id="1026" name="Picture 2" descr="mage result for sentence stri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0566" y="960120"/>
            <a:ext cx="4203765" cy="2174748"/>
          </a:xfrm>
          <a:prstGeom prst="rect">
            <a:avLst/>
          </a:prstGeom>
          <a:noFill/>
          <a:extLst>
            <a:ext uri="{909E8E84-426E-40DD-AFC4-6F175D3DCCD1}">
              <a14:hiddenFill xmlns:a14="http://schemas.microsoft.com/office/drawing/2010/main">
                <a:solidFill>
                  <a:srgbClr val="FFFFFF"/>
                </a:solidFill>
              </a14:hiddenFill>
            </a:ext>
          </a:extLst>
        </p:spPr>
      </p:pic>
      <p:sp>
        <p:nvSpPr>
          <p:cNvPr id="19" name="Right Arrow 18"/>
          <p:cNvSpPr/>
          <p:nvPr/>
        </p:nvSpPr>
        <p:spPr>
          <a:xfrm rot="20359861">
            <a:off x="148962" y="3856493"/>
            <a:ext cx="1085205" cy="10419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mage result for 3 sentence paragraph in noteboo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7948" y="2432849"/>
            <a:ext cx="294322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83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ppt_x"/>
                                          </p:val>
                                        </p:tav>
                                        <p:tav tm="100000">
                                          <p:val>
                                            <p:strVal val="#ppt_x"/>
                                          </p:val>
                                        </p:tav>
                                      </p:tavLst>
                                    </p:anim>
                                    <p:anim calcmode="lin" valueType="num">
                                      <p:cBhvr additive="base">
                                        <p:cTn id="4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ppt_x"/>
                                          </p:val>
                                        </p:tav>
                                        <p:tav tm="100000">
                                          <p:val>
                                            <p:strVal val="#ppt_x"/>
                                          </p:val>
                                        </p:tav>
                                      </p:tavLst>
                                    </p:anim>
                                    <p:anim calcmode="lin" valueType="num">
                                      <p:cBhvr additive="base">
                                        <p:cTn id="5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additive="base">
                                        <p:cTn id="60" dur="500" fill="hold"/>
                                        <p:tgtEl>
                                          <p:spTgt spid="15"/>
                                        </p:tgtEl>
                                        <p:attrNameLst>
                                          <p:attrName>ppt_x</p:attrName>
                                        </p:attrNameLst>
                                      </p:cBhvr>
                                      <p:tavLst>
                                        <p:tav tm="0">
                                          <p:val>
                                            <p:strVal val="#ppt_x"/>
                                          </p:val>
                                        </p:tav>
                                        <p:tav tm="100000">
                                          <p:val>
                                            <p:strVal val="#ppt_x"/>
                                          </p:val>
                                        </p:tav>
                                      </p:tavLst>
                                    </p:anim>
                                    <p:anim calcmode="lin" valueType="num">
                                      <p:cBhvr additive="base">
                                        <p:cTn id="6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additive="base">
                                        <p:cTn id="66" dur="500" fill="hold"/>
                                        <p:tgtEl>
                                          <p:spTgt spid="16"/>
                                        </p:tgtEl>
                                        <p:attrNameLst>
                                          <p:attrName>ppt_x</p:attrName>
                                        </p:attrNameLst>
                                      </p:cBhvr>
                                      <p:tavLst>
                                        <p:tav tm="0">
                                          <p:val>
                                            <p:strVal val="#ppt_x"/>
                                          </p:val>
                                        </p:tav>
                                        <p:tav tm="100000">
                                          <p:val>
                                            <p:strVal val="#ppt_x"/>
                                          </p:val>
                                        </p:tav>
                                      </p:tavLst>
                                    </p:anim>
                                    <p:anim calcmode="lin" valueType="num">
                                      <p:cBhvr additive="base">
                                        <p:cTn id="6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additive="base">
                                        <p:cTn id="72" dur="500" fill="hold"/>
                                        <p:tgtEl>
                                          <p:spTgt spid="17"/>
                                        </p:tgtEl>
                                        <p:attrNameLst>
                                          <p:attrName>ppt_x</p:attrName>
                                        </p:attrNameLst>
                                      </p:cBhvr>
                                      <p:tavLst>
                                        <p:tav tm="0">
                                          <p:val>
                                            <p:strVal val="#ppt_x"/>
                                          </p:val>
                                        </p:tav>
                                        <p:tav tm="100000">
                                          <p:val>
                                            <p:strVal val="#ppt_x"/>
                                          </p:val>
                                        </p:tav>
                                      </p:tavLst>
                                    </p:anim>
                                    <p:anim calcmode="lin" valueType="num">
                                      <p:cBhvr additive="base">
                                        <p:cTn id="7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1026"/>
                                        </p:tgtEl>
                                        <p:attrNameLst>
                                          <p:attrName>style.visibility</p:attrName>
                                        </p:attrNameLst>
                                      </p:cBhvr>
                                      <p:to>
                                        <p:strVal val="visible"/>
                                      </p:to>
                                    </p:set>
                                    <p:anim calcmode="lin" valueType="num">
                                      <p:cBhvr additive="base">
                                        <p:cTn id="78" dur="500" fill="hold"/>
                                        <p:tgtEl>
                                          <p:spTgt spid="1026"/>
                                        </p:tgtEl>
                                        <p:attrNameLst>
                                          <p:attrName>ppt_x</p:attrName>
                                        </p:attrNameLst>
                                      </p:cBhvr>
                                      <p:tavLst>
                                        <p:tav tm="0">
                                          <p:val>
                                            <p:strVal val="#ppt_x"/>
                                          </p:val>
                                        </p:tav>
                                        <p:tav tm="100000">
                                          <p:val>
                                            <p:strVal val="#ppt_x"/>
                                          </p:val>
                                        </p:tav>
                                      </p:tavLst>
                                    </p:anim>
                                    <p:anim calcmode="lin" valueType="num">
                                      <p:cBhvr additive="base">
                                        <p:cTn id="7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19"/>
                                        </p:tgtEl>
                                        <p:attrNameLst>
                                          <p:attrName>style.visibility</p:attrName>
                                        </p:attrNameLst>
                                      </p:cBhvr>
                                      <p:to>
                                        <p:strVal val="visible"/>
                                      </p:to>
                                    </p:set>
                                    <p:anim calcmode="lin" valueType="num">
                                      <p:cBhvr additive="base">
                                        <p:cTn id="84" dur="500" fill="hold"/>
                                        <p:tgtEl>
                                          <p:spTgt spid="19"/>
                                        </p:tgtEl>
                                        <p:attrNameLst>
                                          <p:attrName>ppt_x</p:attrName>
                                        </p:attrNameLst>
                                      </p:cBhvr>
                                      <p:tavLst>
                                        <p:tav tm="0">
                                          <p:val>
                                            <p:strVal val="#ppt_x"/>
                                          </p:val>
                                        </p:tav>
                                        <p:tav tm="100000">
                                          <p:val>
                                            <p:strVal val="#ppt_x"/>
                                          </p:val>
                                        </p:tav>
                                      </p:tavLst>
                                    </p:anim>
                                    <p:anim calcmode="lin" valueType="num">
                                      <p:cBhvr additive="base">
                                        <p:cTn id="8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1028"/>
                                        </p:tgtEl>
                                        <p:attrNameLst>
                                          <p:attrName>style.visibility</p:attrName>
                                        </p:attrNameLst>
                                      </p:cBhvr>
                                      <p:to>
                                        <p:strVal val="visible"/>
                                      </p:to>
                                    </p:set>
                                    <p:anim calcmode="lin" valueType="num">
                                      <p:cBhvr additive="base">
                                        <p:cTn id="90" dur="500" fill="hold"/>
                                        <p:tgtEl>
                                          <p:spTgt spid="1028"/>
                                        </p:tgtEl>
                                        <p:attrNameLst>
                                          <p:attrName>ppt_x</p:attrName>
                                        </p:attrNameLst>
                                      </p:cBhvr>
                                      <p:tavLst>
                                        <p:tav tm="0">
                                          <p:val>
                                            <p:strVal val="#ppt_x"/>
                                          </p:val>
                                        </p:tav>
                                        <p:tav tm="100000">
                                          <p:val>
                                            <p:strVal val="#ppt_x"/>
                                          </p:val>
                                        </p:tav>
                                      </p:tavLst>
                                    </p:anim>
                                    <p:anim calcmode="lin" valueType="num">
                                      <p:cBhvr additive="base">
                                        <p:cTn id="91"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11" grpId="0" animBg="1"/>
      <p:bldP spid="12" grpId="0" animBg="1"/>
      <p:bldP spid="13" grpId="0"/>
      <p:bldP spid="14" grpId="0"/>
      <p:bldP spid="15" grpId="0"/>
      <p:bldP spid="16" grpId="0"/>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badi MT Condensed Extra Bold" charset="0"/>
                <a:ea typeface="Abadi MT Condensed Extra Bold" charset="0"/>
                <a:cs typeface="Abadi MT Condensed Extra Bold" charset="0"/>
              </a:rPr>
              <a:t>Your Turn: Adapting an activity to a different book</a:t>
            </a:r>
            <a:endParaRPr lang="en-US" dirty="0"/>
          </a:p>
        </p:txBody>
      </p:sp>
      <p:sp>
        <p:nvSpPr>
          <p:cNvPr id="3" name="Content Placeholder 2"/>
          <p:cNvSpPr>
            <a:spLocks noGrp="1"/>
          </p:cNvSpPr>
          <p:nvPr>
            <p:ph idx="1"/>
          </p:nvPr>
        </p:nvSpPr>
        <p:spPr>
          <a:xfrm>
            <a:off x="527955" y="1825625"/>
            <a:ext cx="10515600" cy="4687751"/>
          </a:xfrm>
        </p:spPr>
        <p:txBody>
          <a:bodyPr>
            <a:normAutofit lnSpcReduction="10000"/>
          </a:bodyPr>
          <a:lstStyle/>
          <a:p>
            <a:r>
              <a:rPr lang="en-US" dirty="0" smtClean="0"/>
              <a:t>1.  Choose 1 or 2 activities that you like </a:t>
            </a:r>
            <a:r>
              <a:rPr lang="en-US" b="1" dirty="0" smtClean="0">
                <a:solidFill>
                  <a:srgbClr val="7030A0"/>
                </a:solidFill>
              </a:rPr>
              <a:t>(and can see yourself using this term)</a:t>
            </a:r>
            <a:r>
              <a:rPr lang="en-US" dirty="0" smtClean="0"/>
              <a:t> from the Lesson Plans section of the TRG that you could adapt to another book.</a:t>
            </a:r>
          </a:p>
          <a:p>
            <a:r>
              <a:rPr lang="en-US" dirty="0" smtClean="0"/>
              <a:t>2.  Choose a book from the Speed Dating </a:t>
            </a:r>
            <a:r>
              <a:rPr lang="en-US" dirty="0" smtClean="0"/>
              <a:t>Book </a:t>
            </a:r>
            <a:r>
              <a:rPr lang="en-US" dirty="0" smtClean="0"/>
              <a:t>activity (or one you know of in your school’s library) to adapt the activity to.</a:t>
            </a:r>
          </a:p>
          <a:p>
            <a:r>
              <a:rPr lang="en-US" dirty="0" smtClean="0"/>
              <a:t>3.  Think through and write down how you would apply this activity to the different </a:t>
            </a:r>
            <a:r>
              <a:rPr lang="en-US" dirty="0" smtClean="0"/>
              <a:t>book using </a:t>
            </a:r>
            <a:r>
              <a:rPr lang="en-US" dirty="0" smtClean="0"/>
              <a:t>the graphic organizer.</a:t>
            </a:r>
          </a:p>
          <a:p>
            <a:r>
              <a:rPr lang="en-US" dirty="0" smtClean="0"/>
              <a:t>4.  Write a mini lesson plan showing how you used the book to teach a skill using the activity you </a:t>
            </a:r>
            <a:r>
              <a:rPr lang="en-US" dirty="0"/>
              <a:t>chose </a:t>
            </a:r>
            <a:r>
              <a:rPr lang="en-US" dirty="0" smtClean="0"/>
              <a:t>(</a:t>
            </a:r>
            <a:r>
              <a:rPr lang="en-US" dirty="0"/>
              <a:t>use the back of the worksheet if you need more space</a:t>
            </a:r>
            <a:r>
              <a:rPr lang="en-US" dirty="0" smtClean="0"/>
              <a:t>).</a:t>
            </a:r>
          </a:p>
          <a:p>
            <a:r>
              <a:rPr lang="en-US" dirty="0" smtClean="0"/>
              <a:t>5. Be prepared to share your mini lesson with the whole group.</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8716" y="5430356"/>
            <a:ext cx="1729678" cy="1083020"/>
          </a:xfrm>
          <a:prstGeom prst="rect">
            <a:avLst/>
          </a:prstGeom>
        </p:spPr>
      </p:pic>
    </p:spTree>
    <p:extLst>
      <p:ext uri="{BB962C8B-B14F-4D97-AF65-F5344CB8AC3E}">
        <p14:creationId xmlns:p14="http://schemas.microsoft.com/office/powerpoint/2010/main" val="5196955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5" name="Google Shape;445;p59"/>
          <p:cNvPicPr preferRelativeResize="0"/>
          <p:nvPr/>
        </p:nvPicPr>
        <p:blipFill>
          <a:blip r:embed="rId3">
            <a:alphaModFix/>
          </a:blip>
          <a:stretch>
            <a:fillRect/>
          </a:stretch>
        </p:blipFill>
        <p:spPr>
          <a:xfrm rot="-322641">
            <a:off x="203201" y="3238601"/>
            <a:ext cx="2666303" cy="3416200"/>
          </a:xfrm>
          <a:prstGeom prst="rect">
            <a:avLst/>
          </a:prstGeom>
          <a:noFill/>
          <a:ln>
            <a:noFill/>
          </a:ln>
        </p:spPr>
      </p:pic>
      <p:pic>
        <p:nvPicPr>
          <p:cNvPr id="446" name="Google Shape;446;p59"/>
          <p:cNvPicPr preferRelativeResize="0"/>
          <p:nvPr/>
        </p:nvPicPr>
        <p:blipFill>
          <a:blip r:embed="rId4">
            <a:alphaModFix/>
          </a:blip>
          <a:stretch>
            <a:fillRect/>
          </a:stretch>
        </p:blipFill>
        <p:spPr>
          <a:xfrm>
            <a:off x="2902434" y="3063034"/>
            <a:ext cx="2974700" cy="2974700"/>
          </a:xfrm>
          <a:prstGeom prst="rect">
            <a:avLst/>
          </a:prstGeom>
          <a:noFill/>
          <a:ln>
            <a:noFill/>
          </a:ln>
        </p:spPr>
      </p:pic>
      <p:pic>
        <p:nvPicPr>
          <p:cNvPr id="447" name="Google Shape;447;p59"/>
          <p:cNvPicPr preferRelativeResize="0"/>
          <p:nvPr/>
        </p:nvPicPr>
        <p:blipFill>
          <a:blip r:embed="rId5">
            <a:alphaModFix/>
          </a:blip>
          <a:stretch>
            <a:fillRect/>
          </a:stretch>
        </p:blipFill>
        <p:spPr>
          <a:xfrm>
            <a:off x="6170134" y="4182001"/>
            <a:ext cx="3098333" cy="2590233"/>
          </a:xfrm>
          <a:prstGeom prst="rect">
            <a:avLst/>
          </a:prstGeom>
          <a:noFill/>
          <a:ln>
            <a:noFill/>
          </a:ln>
        </p:spPr>
      </p:pic>
      <p:pic>
        <p:nvPicPr>
          <p:cNvPr id="448" name="Google Shape;448;p59"/>
          <p:cNvPicPr preferRelativeResize="0"/>
          <p:nvPr/>
        </p:nvPicPr>
        <p:blipFill>
          <a:blip r:embed="rId6">
            <a:alphaModFix/>
          </a:blip>
          <a:stretch>
            <a:fillRect/>
          </a:stretch>
        </p:blipFill>
        <p:spPr>
          <a:xfrm rot="271242">
            <a:off x="9499933" y="2891101"/>
            <a:ext cx="2475400" cy="3519156"/>
          </a:xfrm>
          <a:prstGeom prst="rect">
            <a:avLst/>
          </a:prstGeom>
          <a:noFill/>
          <a:ln>
            <a:noFill/>
          </a:ln>
        </p:spPr>
      </p:pic>
      <p:pic>
        <p:nvPicPr>
          <p:cNvPr id="449" name="Google Shape;449;p59"/>
          <p:cNvPicPr preferRelativeResize="0"/>
          <p:nvPr/>
        </p:nvPicPr>
        <p:blipFill>
          <a:blip r:embed="rId7">
            <a:alphaModFix/>
          </a:blip>
          <a:stretch>
            <a:fillRect/>
          </a:stretch>
        </p:blipFill>
        <p:spPr>
          <a:xfrm>
            <a:off x="6170134" y="1751167"/>
            <a:ext cx="3098332" cy="2216632"/>
          </a:xfrm>
          <a:prstGeom prst="rect">
            <a:avLst/>
          </a:prstGeom>
          <a:noFill/>
          <a:ln>
            <a:noFill/>
          </a:ln>
        </p:spPr>
      </p:pic>
      <p:sp>
        <p:nvSpPr>
          <p:cNvPr id="9" name="Title 1"/>
          <p:cNvSpPr txBox="1">
            <a:spLocks/>
          </p:cNvSpPr>
          <p:nvPr/>
        </p:nvSpPr>
        <p:spPr>
          <a:xfrm>
            <a:off x="838200" y="365125"/>
            <a:ext cx="10515600" cy="1460500"/>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mtClean="0">
                <a:latin typeface="Abadi MT Condensed Extra Bold" charset="0"/>
                <a:ea typeface="Abadi MT Condensed Extra Bold" charset="0"/>
                <a:cs typeface="Abadi MT Condensed Extra Bold" charset="0"/>
              </a:rPr>
              <a:t>What if I don’t have these exact books in my library?</a:t>
            </a:r>
            <a:endParaRPr lang="en-US" dirty="0">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9413145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61"/>
          <p:cNvSpPr txBox="1">
            <a:spLocks noGrp="1"/>
          </p:cNvSpPr>
          <p:nvPr>
            <p:ph type="ctrTitle"/>
          </p:nvPr>
        </p:nvSpPr>
        <p:spPr>
          <a:xfrm>
            <a:off x="415601" y="415100"/>
            <a:ext cx="8656160" cy="1430400"/>
          </a:xfrm>
          <a:prstGeom prst="rect">
            <a:avLst/>
          </a:prstGeom>
        </p:spPr>
        <p:txBody>
          <a:bodyPr spcFirstLastPara="1" vert="horz" wrap="square" lIns="121900" tIns="121900" rIns="121900" bIns="121900" rtlCol="0" anchor="ctr" anchorCtr="0">
            <a:noAutofit/>
          </a:bodyPr>
          <a:lstStyle/>
          <a:p>
            <a:pPr>
              <a:spcBef>
                <a:spcPts val="0"/>
              </a:spcBef>
            </a:pPr>
            <a:r>
              <a:rPr lang="en-US" dirty="0" smtClean="0">
                <a:latin typeface="Abadi MT Condensed Extra Bold" charset="0"/>
                <a:ea typeface="Abadi MT Condensed Extra Bold" charset="0"/>
                <a:cs typeface="Abadi MT Condensed Extra Bold" charset="0"/>
              </a:rPr>
              <a:t>What if I teach Grade 4-6?</a:t>
            </a:r>
            <a:endParaRPr dirty="0">
              <a:latin typeface="Abadi MT Condensed Extra Bold" charset="0"/>
              <a:ea typeface="Abadi MT Condensed Extra Bold" charset="0"/>
              <a:cs typeface="Abadi MT Condensed Extra Bold" charset="0"/>
            </a:endParaRPr>
          </a:p>
        </p:txBody>
      </p:sp>
      <p:pic>
        <p:nvPicPr>
          <p:cNvPr id="465" name="Google Shape;465;p61"/>
          <p:cNvPicPr preferRelativeResize="0"/>
          <p:nvPr/>
        </p:nvPicPr>
        <p:blipFill>
          <a:blip r:embed="rId3">
            <a:alphaModFix/>
          </a:blip>
          <a:stretch>
            <a:fillRect/>
          </a:stretch>
        </p:blipFill>
        <p:spPr>
          <a:xfrm>
            <a:off x="203200" y="2048700"/>
            <a:ext cx="3302000" cy="3302000"/>
          </a:xfrm>
          <a:prstGeom prst="rect">
            <a:avLst/>
          </a:prstGeom>
          <a:noFill/>
          <a:ln>
            <a:noFill/>
          </a:ln>
        </p:spPr>
      </p:pic>
      <p:pic>
        <p:nvPicPr>
          <p:cNvPr id="466" name="Google Shape;466;p61"/>
          <p:cNvPicPr preferRelativeResize="0"/>
          <p:nvPr/>
        </p:nvPicPr>
        <p:blipFill>
          <a:blip r:embed="rId4">
            <a:alphaModFix/>
          </a:blip>
          <a:stretch>
            <a:fillRect/>
          </a:stretch>
        </p:blipFill>
        <p:spPr>
          <a:xfrm rot="-369394">
            <a:off x="3035347" y="3188537"/>
            <a:ext cx="2380975" cy="3458361"/>
          </a:xfrm>
          <a:prstGeom prst="rect">
            <a:avLst/>
          </a:prstGeom>
          <a:noFill/>
          <a:ln>
            <a:noFill/>
          </a:ln>
        </p:spPr>
      </p:pic>
      <p:pic>
        <p:nvPicPr>
          <p:cNvPr id="467" name="Google Shape;467;p61"/>
          <p:cNvPicPr preferRelativeResize="0"/>
          <p:nvPr/>
        </p:nvPicPr>
        <p:blipFill>
          <a:blip r:embed="rId5">
            <a:alphaModFix/>
          </a:blip>
          <a:stretch>
            <a:fillRect/>
          </a:stretch>
        </p:blipFill>
        <p:spPr>
          <a:xfrm rot="357182">
            <a:off x="5585040" y="2006667"/>
            <a:ext cx="3302000" cy="3733800"/>
          </a:xfrm>
          <a:prstGeom prst="rect">
            <a:avLst/>
          </a:prstGeom>
          <a:noFill/>
          <a:ln>
            <a:noFill/>
          </a:ln>
        </p:spPr>
      </p:pic>
      <p:pic>
        <p:nvPicPr>
          <p:cNvPr id="468" name="Google Shape;468;p61"/>
          <p:cNvPicPr preferRelativeResize="0"/>
          <p:nvPr/>
        </p:nvPicPr>
        <p:blipFill>
          <a:blip r:embed="rId6">
            <a:alphaModFix/>
          </a:blip>
          <a:stretch>
            <a:fillRect/>
          </a:stretch>
        </p:blipFill>
        <p:spPr>
          <a:xfrm rot="278856">
            <a:off x="9804241" y="415100"/>
            <a:ext cx="2184560" cy="3273560"/>
          </a:xfrm>
          <a:prstGeom prst="rect">
            <a:avLst/>
          </a:prstGeom>
          <a:noFill/>
          <a:ln>
            <a:noFill/>
          </a:ln>
        </p:spPr>
      </p:pic>
      <p:pic>
        <p:nvPicPr>
          <p:cNvPr id="469" name="Google Shape;469;p61"/>
          <p:cNvPicPr preferRelativeResize="0"/>
          <p:nvPr/>
        </p:nvPicPr>
        <p:blipFill>
          <a:blip r:embed="rId7">
            <a:alphaModFix/>
          </a:blip>
          <a:stretch>
            <a:fillRect/>
          </a:stretch>
        </p:blipFill>
        <p:spPr>
          <a:xfrm>
            <a:off x="8888168" y="3644900"/>
            <a:ext cx="2442633" cy="3111592"/>
          </a:xfrm>
          <a:prstGeom prst="rect">
            <a:avLst/>
          </a:prstGeom>
          <a:noFill/>
          <a:ln>
            <a:noFill/>
          </a:ln>
        </p:spPr>
      </p:pic>
    </p:spTree>
    <p:extLst>
      <p:ext uri="{BB962C8B-B14F-4D97-AF65-F5344CB8AC3E}">
        <p14:creationId xmlns:p14="http://schemas.microsoft.com/office/powerpoint/2010/main" val="14189792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5" name="Google Shape;455;p60"/>
          <p:cNvPicPr preferRelativeResize="0"/>
          <p:nvPr/>
        </p:nvPicPr>
        <p:blipFill>
          <a:blip r:embed="rId3">
            <a:alphaModFix/>
          </a:blip>
          <a:stretch>
            <a:fillRect/>
          </a:stretch>
        </p:blipFill>
        <p:spPr>
          <a:xfrm>
            <a:off x="0" y="2062167"/>
            <a:ext cx="3374432" cy="4606100"/>
          </a:xfrm>
          <a:prstGeom prst="rect">
            <a:avLst/>
          </a:prstGeom>
          <a:noFill/>
          <a:ln>
            <a:noFill/>
          </a:ln>
        </p:spPr>
      </p:pic>
      <p:pic>
        <p:nvPicPr>
          <p:cNvPr id="456" name="Google Shape;456;p60"/>
          <p:cNvPicPr preferRelativeResize="0"/>
          <p:nvPr/>
        </p:nvPicPr>
        <p:blipFill>
          <a:blip r:embed="rId4">
            <a:alphaModFix/>
          </a:blip>
          <a:stretch>
            <a:fillRect/>
          </a:stretch>
        </p:blipFill>
        <p:spPr>
          <a:xfrm rot="-366840">
            <a:off x="3426749" y="1942433"/>
            <a:ext cx="3302000" cy="4064000"/>
          </a:xfrm>
          <a:prstGeom prst="rect">
            <a:avLst/>
          </a:prstGeom>
          <a:noFill/>
          <a:ln>
            <a:noFill/>
          </a:ln>
        </p:spPr>
      </p:pic>
      <p:pic>
        <p:nvPicPr>
          <p:cNvPr id="457" name="Google Shape;457;p60"/>
          <p:cNvPicPr preferRelativeResize="0"/>
          <p:nvPr/>
        </p:nvPicPr>
        <p:blipFill>
          <a:blip r:embed="rId5">
            <a:alphaModFix/>
          </a:blip>
          <a:stretch>
            <a:fillRect/>
          </a:stretch>
        </p:blipFill>
        <p:spPr>
          <a:xfrm rot="240617">
            <a:off x="9657067" y="193101"/>
            <a:ext cx="2319367" cy="2997332"/>
          </a:xfrm>
          <a:prstGeom prst="rect">
            <a:avLst/>
          </a:prstGeom>
          <a:noFill/>
          <a:ln>
            <a:noFill/>
          </a:ln>
        </p:spPr>
      </p:pic>
      <p:pic>
        <p:nvPicPr>
          <p:cNvPr id="458" name="Google Shape;458;p60"/>
          <p:cNvPicPr preferRelativeResize="0"/>
          <p:nvPr/>
        </p:nvPicPr>
        <p:blipFill>
          <a:blip r:embed="rId6">
            <a:alphaModFix/>
          </a:blip>
          <a:stretch>
            <a:fillRect/>
          </a:stretch>
        </p:blipFill>
        <p:spPr>
          <a:xfrm>
            <a:off x="6805399" y="2558367"/>
            <a:ext cx="3242100" cy="3503967"/>
          </a:xfrm>
          <a:prstGeom prst="rect">
            <a:avLst/>
          </a:prstGeom>
          <a:noFill/>
          <a:ln>
            <a:noFill/>
          </a:ln>
        </p:spPr>
      </p:pic>
      <p:pic>
        <p:nvPicPr>
          <p:cNvPr id="459" name="Google Shape;459;p60"/>
          <p:cNvPicPr preferRelativeResize="0"/>
          <p:nvPr/>
        </p:nvPicPr>
        <p:blipFill>
          <a:blip r:embed="rId7">
            <a:alphaModFix/>
          </a:blip>
          <a:stretch>
            <a:fillRect/>
          </a:stretch>
        </p:blipFill>
        <p:spPr>
          <a:xfrm>
            <a:off x="9862300" y="3596967"/>
            <a:ext cx="2114133" cy="3171200"/>
          </a:xfrm>
          <a:prstGeom prst="rect">
            <a:avLst/>
          </a:prstGeom>
          <a:noFill/>
          <a:ln>
            <a:noFill/>
          </a:ln>
        </p:spPr>
      </p:pic>
      <p:sp>
        <p:nvSpPr>
          <p:cNvPr id="9" name="Content Placeholder 2"/>
          <p:cNvSpPr txBox="1">
            <a:spLocks/>
          </p:cNvSpPr>
          <p:nvPr/>
        </p:nvSpPr>
        <p:spPr>
          <a:xfrm>
            <a:off x="301150" y="543613"/>
            <a:ext cx="10515600" cy="9054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marR="0" lvl="0" indent="-457200" algn="l" defTabSz="914400" eaLnBrk="1" fontAlgn="auto" latinLnBrk="0" hangingPunct="1">
              <a:lnSpc>
                <a:spcPct val="100000"/>
              </a:lnSpc>
              <a:spcBef>
                <a:spcPts val="0"/>
              </a:spcBef>
              <a:spcAft>
                <a:spcPts val="0"/>
              </a:spcAft>
              <a:buClrTx/>
              <a:buSzTx/>
              <a:buFont typeface="+mj-lt"/>
              <a:buNone/>
              <a:tabLst/>
              <a:defRPr/>
            </a:pPr>
            <a:r>
              <a:rPr lang="en-US" sz="5000" dirty="0" smtClean="0">
                <a:latin typeface="Abadi MT Condensed Extra Bold" charset="0"/>
                <a:ea typeface="Abadi MT Condensed Extra Bold" charset="0"/>
                <a:cs typeface="Abadi MT Condensed Extra Bold" charset="0"/>
              </a:rPr>
              <a:t>GOOD NEWS!</a:t>
            </a:r>
            <a:endParaRPr lang="en-US" sz="5000" dirty="0">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18805513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5" name="Google Shape;455;p60"/>
          <p:cNvPicPr preferRelativeResize="0"/>
          <p:nvPr/>
        </p:nvPicPr>
        <p:blipFill>
          <a:blip r:embed="rId3">
            <a:alphaModFix/>
          </a:blip>
          <a:stretch>
            <a:fillRect/>
          </a:stretch>
        </p:blipFill>
        <p:spPr>
          <a:xfrm>
            <a:off x="0" y="2062167"/>
            <a:ext cx="3374432" cy="4606100"/>
          </a:xfrm>
          <a:prstGeom prst="rect">
            <a:avLst/>
          </a:prstGeom>
          <a:noFill/>
          <a:ln>
            <a:noFill/>
          </a:ln>
        </p:spPr>
      </p:pic>
      <p:pic>
        <p:nvPicPr>
          <p:cNvPr id="456" name="Google Shape;456;p60"/>
          <p:cNvPicPr preferRelativeResize="0"/>
          <p:nvPr/>
        </p:nvPicPr>
        <p:blipFill>
          <a:blip r:embed="rId4">
            <a:alphaModFix/>
          </a:blip>
          <a:stretch>
            <a:fillRect/>
          </a:stretch>
        </p:blipFill>
        <p:spPr>
          <a:xfrm rot="-366840">
            <a:off x="3426749" y="1942433"/>
            <a:ext cx="3302000" cy="4064000"/>
          </a:xfrm>
          <a:prstGeom prst="rect">
            <a:avLst/>
          </a:prstGeom>
          <a:noFill/>
          <a:ln>
            <a:noFill/>
          </a:ln>
        </p:spPr>
      </p:pic>
      <p:pic>
        <p:nvPicPr>
          <p:cNvPr id="457" name="Google Shape;457;p60"/>
          <p:cNvPicPr preferRelativeResize="0"/>
          <p:nvPr/>
        </p:nvPicPr>
        <p:blipFill>
          <a:blip r:embed="rId5">
            <a:alphaModFix/>
          </a:blip>
          <a:stretch>
            <a:fillRect/>
          </a:stretch>
        </p:blipFill>
        <p:spPr>
          <a:xfrm rot="240617">
            <a:off x="9657067" y="193101"/>
            <a:ext cx="2319367" cy="2997332"/>
          </a:xfrm>
          <a:prstGeom prst="rect">
            <a:avLst/>
          </a:prstGeom>
          <a:noFill/>
          <a:ln>
            <a:noFill/>
          </a:ln>
        </p:spPr>
      </p:pic>
      <p:pic>
        <p:nvPicPr>
          <p:cNvPr id="458" name="Google Shape;458;p60"/>
          <p:cNvPicPr preferRelativeResize="0"/>
          <p:nvPr/>
        </p:nvPicPr>
        <p:blipFill>
          <a:blip r:embed="rId6">
            <a:alphaModFix/>
          </a:blip>
          <a:stretch>
            <a:fillRect/>
          </a:stretch>
        </p:blipFill>
        <p:spPr>
          <a:xfrm>
            <a:off x="6805399" y="2558367"/>
            <a:ext cx="3242100" cy="3503967"/>
          </a:xfrm>
          <a:prstGeom prst="rect">
            <a:avLst/>
          </a:prstGeom>
          <a:noFill/>
          <a:ln>
            <a:noFill/>
          </a:ln>
        </p:spPr>
      </p:pic>
      <p:pic>
        <p:nvPicPr>
          <p:cNvPr id="459" name="Google Shape;459;p60"/>
          <p:cNvPicPr preferRelativeResize="0"/>
          <p:nvPr/>
        </p:nvPicPr>
        <p:blipFill>
          <a:blip r:embed="rId7">
            <a:alphaModFix/>
          </a:blip>
          <a:stretch>
            <a:fillRect/>
          </a:stretch>
        </p:blipFill>
        <p:spPr>
          <a:xfrm>
            <a:off x="9862300" y="3596967"/>
            <a:ext cx="2114133" cy="3171200"/>
          </a:xfrm>
          <a:prstGeom prst="rect">
            <a:avLst/>
          </a:prstGeom>
          <a:noFill/>
          <a:ln>
            <a:noFill/>
          </a:ln>
        </p:spPr>
      </p:pic>
      <p:sp>
        <p:nvSpPr>
          <p:cNvPr id="9" name="Content Placeholder 2"/>
          <p:cNvSpPr txBox="1">
            <a:spLocks/>
          </p:cNvSpPr>
          <p:nvPr/>
        </p:nvSpPr>
        <p:spPr>
          <a:xfrm>
            <a:off x="403766" y="401604"/>
            <a:ext cx="9151330" cy="402950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marR="0" lvl="0" indent="-457200" algn="l" defTabSz="914400" eaLnBrk="1" fontAlgn="auto" latinLnBrk="0" hangingPunct="1">
              <a:lnSpc>
                <a:spcPct val="100000"/>
              </a:lnSpc>
              <a:spcBef>
                <a:spcPts val="0"/>
              </a:spcBef>
              <a:spcAft>
                <a:spcPts val="0"/>
              </a:spcAft>
              <a:buClrTx/>
              <a:buSzTx/>
              <a:buFont typeface="+mj-lt"/>
              <a:buNone/>
              <a:tabLst/>
              <a:defRPr/>
            </a:pPr>
            <a:r>
              <a:rPr lang="en-US" sz="4500" dirty="0" smtClean="0">
                <a:latin typeface="Abadi MT Condensed Extra Bold" charset="0"/>
                <a:ea typeface="Abadi MT Condensed Extra Bold" charset="0"/>
                <a:cs typeface="Abadi MT Condensed Extra Bold" charset="0"/>
              </a:rPr>
              <a:t>What does it look like?</a:t>
            </a:r>
            <a:endParaRPr lang="en-US" sz="3000" dirty="0" smtClean="0">
              <a:latin typeface="Abadi MT Condensed Extra Bold" charset="0"/>
              <a:ea typeface="Abadi MT Condensed Extra Bold" charset="0"/>
              <a:cs typeface="Abadi MT Condensed Extra Bold" charset="0"/>
            </a:endParaRPr>
          </a:p>
          <a:p>
            <a:pPr marL="457200" indent="-457200" algn="l">
              <a:lnSpc>
                <a:spcPct val="100000"/>
              </a:lnSpc>
              <a:spcBef>
                <a:spcPts val="0"/>
              </a:spcBef>
            </a:pPr>
            <a:r>
              <a:rPr lang="en-US" sz="3000" dirty="0" smtClean="0">
                <a:latin typeface="Abadi MT Condensed Extra Bold" charset="0"/>
                <a:ea typeface="Abadi MT Condensed Extra Bold" charset="0"/>
                <a:cs typeface="Abadi MT Condensed Extra Bold" charset="0"/>
              </a:rPr>
              <a:t>	Adapt </a:t>
            </a:r>
            <a:r>
              <a:rPr lang="en-US" sz="3000" dirty="0">
                <a:latin typeface="Abadi MT Condensed Extra Bold" charset="0"/>
                <a:ea typeface="Abadi MT Condensed Extra Bold" charset="0"/>
                <a:cs typeface="Abadi MT Condensed Extra Bold" charset="0"/>
              </a:rPr>
              <a:t>the TRG activities to ANY book that you have in the library.</a:t>
            </a:r>
          </a:p>
          <a:p>
            <a:pPr marL="457200" marR="0" lvl="0" indent="-457200" algn="l" defTabSz="914400" eaLnBrk="1" fontAlgn="auto" latinLnBrk="0" hangingPunct="1">
              <a:lnSpc>
                <a:spcPct val="100000"/>
              </a:lnSpc>
              <a:spcBef>
                <a:spcPts val="0"/>
              </a:spcBef>
              <a:spcAft>
                <a:spcPts val="0"/>
              </a:spcAft>
              <a:buClrTx/>
              <a:buSzTx/>
              <a:buFont typeface="+mj-lt"/>
              <a:buNone/>
              <a:tabLst/>
              <a:defRPr/>
            </a:pPr>
            <a:endParaRPr lang="en-US" dirty="0" smtClean="0"/>
          </a:p>
        </p:txBody>
      </p:sp>
      <p:sp>
        <p:nvSpPr>
          <p:cNvPr id="2" name="Oval 1"/>
          <p:cNvSpPr/>
          <p:nvPr/>
        </p:nvSpPr>
        <p:spPr>
          <a:xfrm>
            <a:off x="2464904" y="1778148"/>
            <a:ext cx="4969566" cy="4890119"/>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494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091" y="212725"/>
            <a:ext cx="10515600" cy="1325563"/>
          </a:xfrm>
        </p:spPr>
        <p:txBody>
          <a:bodyPr/>
          <a:lstStyle/>
          <a:p>
            <a:r>
              <a:rPr lang="en-US" dirty="0" smtClean="0">
                <a:latin typeface="Abadi MT Condensed Extra Bold" charset="0"/>
                <a:ea typeface="Abadi MT Condensed Extra Bold" charset="0"/>
                <a:cs typeface="Abadi MT Condensed Extra Bold" charset="0"/>
              </a:rPr>
              <a:t>What if I don’t have </a:t>
            </a:r>
            <a:r>
              <a:rPr lang="en-US" i="1" dirty="0" smtClean="0">
                <a:latin typeface="Abadi MT Condensed Extra Bold" charset="0"/>
                <a:ea typeface="Abadi MT Condensed Extra Bold" charset="0"/>
                <a:cs typeface="Abadi MT Condensed Extra Bold" charset="0"/>
              </a:rPr>
              <a:t>Ada Twist, Scientist</a:t>
            </a:r>
            <a:r>
              <a:rPr lang="en-US" dirty="0" smtClean="0">
                <a:latin typeface="Abadi MT Condensed Extra Bold" charset="0"/>
                <a:ea typeface="Abadi MT Condensed Extra Bold" charset="0"/>
                <a:cs typeface="Abadi MT Condensed Extra Bold" charset="0"/>
              </a:rPr>
              <a:t>?</a:t>
            </a:r>
            <a:endParaRPr lang="en-US"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idx="1"/>
          </p:nvPr>
        </p:nvSpPr>
        <p:spPr>
          <a:xfrm>
            <a:off x="838200" y="1538288"/>
            <a:ext cx="9511145" cy="4755284"/>
          </a:xfrm>
        </p:spPr>
        <p:txBody>
          <a:bodyPr>
            <a:normAutofit/>
          </a:bodyPr>
          <a:lstStyle/>
          <a:p>
            <a:pPr marL="514350" marR="0" lvl="0" indent="-514350" defTabSz="914400" eaLnBrk="1" fontAlgn="auto" latinLnBrk="0" hangingPunct="1">
              <a:lnSpc>
                <a:spcPct val="100000"/>
              </a:lnSpc>
              <a:spcBef>
                <a:spcPts val="0"/>
              </a:spcBef>
              <a:spcAft>
                <a:spcPts val="0"/>
              </a:spcAft>
              <a:buClrTx/>
              <a:buSzTx/>
              <a:buFont typeface="+mj-lt"/>
              <a:buNone/>
              <a:tabLst/>
              <a:defRPr/>
            </a:pPr>
            <a:r>
              <a:rPr lang="en-US" dirty="0" smtClean="0"/>
              <a:t>But I really liked the activity (Review Story Elements) suggested in the lesson plan section of the TRG for it.</a:t>
            </a:r>
          </a:p>
          <a:p>
            <a:pPr marL="514350" marR="0" lvl="0" indent="-514350" defTabSz="914400" eaLnBrk="1" fontAlgn="auto" latinLnBrk="0" hangingPunct="1">
              <a:lnSpc>
                <a:spcPct val="100000"/>
              </a:lnSpc>
              <a:spcBef>
                <a:spcPts val="0"/>
              </a:spcBef>
              <a:spcAft>
                <a:spcPts val="0"/>
              </a:spcAft>
              <a:buClrTx/>
              <a:buSzTx/>
              <a:buFont typeface="+mj-lt"/>
              <a:buNone/>
              <a:tabLst/>
              <a:defRPr/>
            </a:pPr>
            <a:endParaRPr lang="en-US" dirty="0"/>
          </a:p>
        </p:txBody>
      </p:sp>
      <p:pic>
        <p:nvPicPr>
          <p:cNvPr id="4" name="Google Shape;456;p60"/>
          <p:cNvPicPr preferRelativeResize="0"/>
          <p:nvPr/>
        </p:nvPicPr>
        <p:blipFill>
          <a:blip r:embed="rId3">
            <a:alphaModFix/>
          </a:blip>
          <a:stretch>
            <a:fillRect/>
          </a:stretch>
        </p:blipFill>
        <p:spPr>
          <a:xfrm rot="-366840">
            <a:off x="6374530" y="2570014"/>
            <a:ext cx="3357254" cy="3763550"/>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745234"/>
            <a:ext cx="4918769" cy="3964486"/>
          </a:xfrm>
          <a:prstGeom prst="rect">
            <a:avLst/>
          </a:prstGeom>
        </p:spPr>
      </p:pic>
      <p:pic>
        <p:nvPicPr>
          <p:cNvPr id="6" name="Picture 5"/>
          <p:cNvPicPr>
            <a:picLocks noChangeAspect="1"/>
          </p:cNvPicPr>
          <p:nvPr/>
        </p:nvPicPr>
        <p:blipFill>
          <a:blip r:embed="rId5"/>
          <a:stretch>
            <a:fillRect/>
          </a:stretch>
        </p:blipFill>
        <p:spPr>
          <a:xfrm rot="21255360">
            <a:off x="5824130" y="1560128"/>
            <a:ext cx="3869464" cy="477159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78716" y="5430356"/>
            <a:ext cx="1729678" cy="1083020"/>
          </a:xfrm>
          <a:prstGeom prst="rect">
            <a:avLst/>
          </a:prstGeom>
        </p:spPr>
      </p:pic>
    </p:spTree>
    <p:extLst>
      <p:ext uri="{BB962C8B-B14F-4D97-AF65-F5344CB8AC3E}">
        <p14:creationId xmlns:p14="http://schemas.microsoft.com/office/powerpoint/2010/main" val="94716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213189" cy="6232359"/>
          </a:xfrm>
          <a:prstGeom prst="rect">
            <a:avLst/>
          </a:prstGeom>
        </p:spPr>
      </p:pic>
      <p:sp>
        <p:nvSpPr>
          <p:cNvPr id="5" name="TextBox 4"/>
          <p:cNvSpPr txBox="1"/>
          <p:nvPr/>
        </p:nvSpPr>
        <p:spPr>
          <a:xfrm>
            <a:off x="6106593" y="3116178"/>
            <a:ext cx="4957010" cy="553998"/>
          </a:xfrm>
          <a:prstGeom prst="rect">
            <a:avLst/>
          </a:prstGeom>
          <a:noFill/>
        </p:spPr>
        <p:txBody>
          <a:bodyPr wrap="square" rtlCol="0">
            <a:spAutoFit/>
          </a:bodyPr>
          <a:lstStyle/>
          <a:p>
            <a:r>
              <a:rPr lang="en-US" sz="3000" b="1" dirty="0" smtClean="0">
                <a:solidFill>
                  <a:srgbClr val="7030A0"/>
                </a:solidFill>
              </a:rPr>
              <a:t>Ada Twist Scientist</a:t>
            </a:r>
            <a:endParaRPr lang="en-US" sz="3000" b="1" dirty="0">
              <a:solidFill>
                <a:srgbClr val="7030A0"/>
              </a:solidFill>
            </a:endParaRPr>
          </a:p>
        </p:txBody>
      </p:sp>
      <p:sp>
        <p:nvSpPr>
          <p:cNvPr id="6" name="TextBox 5"/>
          <p:cNvSpPr txBox="1"/>
          <p:nvPr/>
        </p:nvSpPr>
        <p:spPr>
          <a:xfrm>
            <a:off x="6475561" y="3670176"/>
            <a:ext cx="4957010" cy="553998"/>
          </a:xfrm>
          <a:prstGeom prst="rect">
            <a:avLst/>
          </a:prstGeom>
          <a:noFill/>
        </p:spPr>
        <p:txBody>
          <a:bodyPr wrap="square" rtlCol="0">
            <a:spAutoFit/>
          </a:bodyPr>
          <a:lstStyle/>
          <a:p>
            <a:r>
              <a:rPr lang="en-US" sz="3000" b="1" dirty="0" smtClean="0">
                <a:solidFill>
                  <a:srgbClr val="7030A0"/>
                </a:solidFill>
              </a:rPr>
              <a:t>Grade 2</a:t>
            </a:r>
            <a:endParaRPr lang="en-US" sz="3000" b="1" dirty="0">
              <a:solidFill>
                <a:srgbClr val="7030A0"/>
              </a:solidFill>
            </a:endParaRPr>
          </a:p>
        </p:txBody>
      </p:sp>
      <p:sp>
        <p:nvSpPr>
          <p:cNvPr id="7" name="TextBox 6"/>
          <p:cNvSpPr txBox="1"/>
          <p:nvPr/>
        </p:nvSpPr>
        <p:spPr>
          <a:xfrm>
            <a:off x="6475561" y="4614655"/>
            <a:ext cx="4957010" cy="1015663"/>
          </a:xfrm>
          <a:prstGeom prst="rect">
            <a:avLst/>
          </a:prstGeom>
          <a:noFill/>
        </p:spPr>
        <p:txBody>
          <a:bodyPr wrap="square" rtlCol="0">
            <a:spAutoFit/>
          </a:bodyPr>
          <a:lstStyle/>
          <a:p>
            <a:r>
              <a:rPr lang="en-US" sz="3000" b="1" dirty="0" smtClean="0">
                <a:solidFill>
                  <a:srgbClr val="7030A0"/>
                </a:solidFill>
              </a:rPr>
              <a:t>Story Elements </a:t>
            </a:r>
            <a:r>
              <a:rPr lang="mr-IN" sz="3000" b="1" dirty="0" smtClean="0">
                <a:solidFill>
                  <a:srgbClr val="7030A0"/>
                </a:solidFill>
              </a:rPr>
              <a:t>–</a:t>
            </a:r>
            <a:r>
              <a:rPr lang="en-US" sz="3000" b="1" dirty="0" smtClean="0">
                <a:solidFill>
                  <a:srgbClr val="7030A0"/>
                </a:solidFill>
              </a:rPr>
              <a:t> graphic organizer</a:t>
            </a:r>
            <a:endParaRPr lang="en-US" sz="3000" b="1" dirty="0">
              <a:solidFill>
                <a:srgbClr val="7030A0"/>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955" y="159026"/>
            <a:ext cx="5174869" cy="6698974"/>
          </a:xfrm>
          <a:prstGeom prst="rect">
            <a:avLst/>
          </a:prstGeom>
        </p:spPr>
      </p:pic>
      <p:sp>
        <p:nvSpPr>
          <p:cNvPr id="3" name="Left Arrow 2"/>
          <p:cNvSpPr/>
          <p:nvPr/>
        </p:nvSpPr>
        <p:spPr>
          <a:xfrm>
            <a:off x="2093495" y="0"/>
            <a:ext cx="1925053" cy="64970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19955" y="1299411"/>
            <a:ext cx="4496424" cy="72189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60584" y="3404937"/>
            <a:ext cx="4496424" cy="72189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689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dissolv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3"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9649"/>
          <a:stretch/>
        </p:blipFill>
        <p:spPr>
          <a:xfrm>
            <a:off x="312821" y="20278"/>
            <a:ext cx="6573730" cy="683772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8695" y="4948215"/>
            <a:ext cx="2499699" cy="1565161"/>
          </a:xfrm>
          <a:prstGeom prst="rect">
            <a:avLst/>
          </a:prstGeom>
        </p:spPr>
      </p:pic>
      <p:pic>
        <p:nvPicPr>
          <p:cNvPr id="6" name="Picture 5"/>
          <p:cNvPicPr>
            <a:picLocks noChangeAspect="1"/>
          </p:cNvPicPr>
          <p:nvPr/>
        </p:nvPicPr>
        <p:blipFill>
          <a:blip r:embed="rId5"/>
          <a:stretch>
            <a:fillRect/>
          </a:stretch>
        </p:blipFill>
        <p:spPr>
          <a:xfrm rot="21255360">
            <a:off x="6083509" y="3204474"/>
            <a:ext cx="2828132" cy="3487483"/>
          </a:xfrm>
          <a:prstGeom prst="rect">
            <a:avLst/>
          </a:prstGeom>
        </p:spPr>
      </p:pic>
      <p:sp>
        <p:nvSpPr>
          <p:cNvPr id="7" name="TextBox 6"/>
          <p:cNvSpPr txBox="1"/>
          <p:nvPr/>
        </p:nvSpPr>
        <p:spPr>
          <a:xfrm>
            <a:off x="6665495" y="807327"/>
            <a:ext cx="5242899" cy="1477328"/>
          </a:xfrm>
          <a:prstGeom prst="rect">
            <a:avLst/>
          </a:prstGeom>
          <a:noFill/>
        </p:spPr>
        <p:txBody>
          <a:bodyPr wrap="square" rtlCol="0">
            <a:spAutoFit/>
          </a:bodyPr>
          <a:lstStyle/>
          <a:p>
            <a:r>
              <a:rPr lang="en-US" sz="3000" dirty="0" smtClean="0">
                <a:latin typeface="Abadi MT Condensed Extra Bold" charset="0"/>
                <a:ea typeface="Abadi MT Condensed Extra Bold" charset="0"/>
                <a:cs typeface="Abadi MT Condensed Extra Bold" charset="0"/>
              </a:rPr>
              <a:t>Read through the activity considering how you can best adapt it to the different book.</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6944" y="2446132"/>
            <a:ext cx="2502083" cy="2502083"/>
          </a:xfrm>
          <a:prstGeom prst="rect">
            <a:avLst/>
          </a:prstGeom>
        </p:spPr>
      </p:pic>
      <p:sp>
        <p:nvSpPr>
          <p:cNvPr id="9" name="Right Arrow 8"/>
          <p:cNvSpPr/>
          <p:nvPr/>
        </p:nvSpPr>
        <p:spPr>
          <a:xfrm>
            <a:off x="312821" y="654534"/>
            <a:ext cx="624439" cy="5330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937260" y="654533"/>
            <a:ext cx="1440180" cy="1448587"/>
          </a:xfrm>
          <a:prstGeom prst="roundRect">
            <a:avLst/>
          </a:prstGeom>
          <a:noFill/>
          <a:ln w="38100">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Rounded Rectangle 10"/>
          <p:cNvSpPr/>
          <p:nvPr/>
        </p:nvSpPr>
        <p:spPr>
          <a:xfrm>
            <a:off x="2246897" y="654533"/>
            <a:ext cx="1440180" cy="1448587"/>
          </a:xfrm>
          <a:prstGeom prst="roundRect">
            <a:avLst/>
          </a:prstGeom>
          <a:noFill/>
          <a:ln w="38100">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Rounded Rectangle 11"/>
          <p:cNvSpPr/>
          <p:nvPr/>
        </p:nvSpPr>
        <p:spPr>
          <a:xfrm>
            <a:off x="3545012" y="654533"/>
            <a:ext cx="1440180" cy="1448587"/>
          </a:xfrm>
          <a:prstGeom prst="roundRect">
            <a:avLst/>
          </a:prstGeom>
          <a:noFill/>
          <a:ln w="38100">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Rounded Rectangle 12"/>
          <p:cNvSpPr/>
          <p:nvPr/>
        </p:nvSpPr>
        <p:spPr>
          <a:xfrm>
            <a:off x="4860410" y="671169"/>
            <a:ext cx="1440180" cy="1448587"/>
          </a:xfrm>
          <a:prstGeom prst="roundRect">
            <a:avLst/>
          </a:prstGeom>
          <a:noFill/>
          <a:ln w="38100">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Right Arrow 13"/>
          <p:cNvSpPr/>
          <p:nvPr/>
        </p:nvSpPr>
        <p:spPr>
          <a:xfrm>
            <a:off x="345538" y="2103120"/>
            <a:ext cx="624439" cy="5330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88768" y="2576583"/>
            <a:ext cx="4496424" cy="72189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312821" y="3172635"/>
            <a:ext cx="624439" cy="5330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402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50303"/>
          <a:stretch/>
        </p:blipFill>
        <p:spPr>
          <a:xfrm>
            <a:off x="0" y="-1"/>
            <a:ext cx="10675620" cy="686798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8695" y="4948215"/>
            <a:ext cx="2499699" cy="1565161"/>
          </a:xfrm>
          <a:prstGeom prst="rect">
            <a:avLst/>
          </a:prstGeom>
        </p:spPr>
      </p:pic>
      <p:sp>
        <p:nvSpPr>
          <p:cNvPr id="6" name="Oval 5"/>
          <p:cNvSpPr/>
          <p:nvPr/>
        </p:nvSpPr>
        <p:spPr>
          <a:xfrm>
            <a:off x="617220" y="662940"/>
            <a:ext cx="3543300" cy="285750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305000" y="5464291"/>
            <a:ext cx="624439" cy="5330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r="1849"/>
          <a:stretch/>
        </p:blipFill>
        <p:spPr>
          <a:xfrm>
            <a:off x="1221423" y="845820"/>
            <a:ext cx="3555484" cy="2674620"/>
          </a:xfrm>
          <a:prstGeom prst="rect">
            <a:avLst/>
          </a:prstGeom>
        </p:spPr>
      </p:pic>
      <p:sp>
        <p:nvSpPr>
          <p:cNvPr id="9" name="Rounded Rectangle 8"/>
          <p:cNvSpPr/>
          <p:nvPr/>
        </p:nvSpPr>
        <p:spPr>
          <a:xfrm>
            <a:off x="1221422" y="3641967"/>
            <a:ext cx="2093277" cy="2004453"/>
          </a:xfrm>
          <a:prstGeom prst="roundRect">
            <a:avLst/>
          </a:prstGeom>
          <a:noFill/>
          <a:ln w="38100">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Rounded Rectangle 9"/>
          <p:cNvSpPr/>
          <p:nvPr/>
        </p:nvSpPr>
        <p:spPr>
          <a:xfrm>
            <a:off x="3200398" y="3641966"/>
            <a:ext cx="2093277" cy="2004453"/>
          </a:xfrm>
          <a:prstGeom prst="roundRect">
            <a:avLst/>
          </a:prstGeom>
          <a:noFill/>
          <a:ln w="38100">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t="17035"/>
          <a:stretch/>
        </p:blipFill>
        <p:spPr>
          <a:xfrm>
            <a:off x="5024401" y="785057"/>
            <a:ext cx="4384294" cy="2735383"/>
          </a:xfrm>
          <a:prstGeom prst="rect">
            <a:avLst/>
          </a:prstGeom>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l="52009" t="34667" r="7521"/>
          <a:stretch/>
        </p:blipFill>
        <p:spPr>
          <a:xfrm>
            <a:off x="9502482" y="785057"/>
            <a:ext cx="2346275" cy="2828130"/>
          </a:xfrm>
          <a:prstGeom prst="rect">
            <a:avLst/>
          </a:prstGeom>
        </p:spPr>
      </p:pic>
      <p:sp>
        <p:nvSpPr>
          <p:cNvPr id="13" name="Rounded Rectangle 12"/>
          <p:cNvSpPr/>
          <p:nvPr/>
        </p:nvSpPr>
        <p:spPr>
          <a:xfrm>
            <a:off x="5167945" y="3641966"/>
            <a:ext cx="2093277" cy="2004453"/>
          </a:xfrm>
          <a:prstGeom prst="roundRect">
            <a:avLst/>
          </a:prstGeom>
          <a:noFill/>
          <a:ln w="38100">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4587" y="388620"/>
            <a:ext cx="4337047" cy="3253345"/>
          </a:xfrm>
          <a:prstGeom prst="rect">
            <a:avLst/>
          </a:prstGeom>
        </p:spPr>
      </p:pic>
      <p:sp>
        <p:nvSpPr>
          <p:cNvPr id="15" name="Rounded Rectangle 14"/>
          <p:cNvSpPr/>
          <p:nvPr/>
        </p:nvSpPr>
        <p:spPr>
          <a:xfrm>
            <a:off x="7282706" y="3613187"/>
            <a:ext cx="2093277" cy="2004453"/>
          </a:xfrm>
          <a:prstGeom prst="roundRect">
            <a:avLst/>
          </a:prstGeom>
          <a:noFill/>
          <a:ln w="38100">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5338" y="457474"/>
            <a:ext cx="4124925" cy="3115635"/>
          </a:xfrm>
          <a:prstGeom prst="rect">
            <a:avLst/>
          </a:prstGeom>
        </p:spPr>
      </p:pic>
    </p:spTree>
    <p:extLst>
      <p:ext uri="{BB962C8B-B14F-4D97-AF65-F5344CB8AC3E}">
        <p14:creationId xmlns:p14="http://schemas.microsoft.com/office/powerpoint/2010/main" val="139144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3"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TotalTime>
  <Words>2325</Words>
  <Application>Microsoft Macintosh PowerPoint</Application>
  <PresentationFormat>Widescreen</PresentationFormat>
  <Paragraphs>111</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Abadi MT Condensed Extra Bold</vt:lpstr>
      <vt:lpstr>Calibri</vt:lpstr>
      <vt:lpstr>Calibri Light</vt:lpstr>
      <vt:lpstr>Mangal</vt:lpstr>
      <vt:lpstr>Arial</vt:lpstr>
      <vt:lpstr>Office Theme</vt:lpstr>
      <vt:lpstr>Adapting the Lesson Plans</vt:lpstr>
      <vt:lpstr>PowerPoint Presentation</vt:lpstr>
      <vt:lpstr>What if I teach Grade 4-6?</vt:lpstr>
      <vt:lpstr>PowerPoint Presentation</vt:lpstr>
      <vt:lpstr>PowerPoint Presentation</vt:lpstr>
      <vt:lpstr>What if I don’t have Ada Twist, Scientist?</vt:lpstr>
      <vt:lpstr>PowerPoint Presentation</vt:lpstr>
      <vt:lpstr>PowerPoint Presentation</vt:lpstr>
      <vt:lpstr>PowerPoint Presentation</vt:lpstr>
      <vt:lpstr>PowerPoint Presentation</vt:lpstr>
      <vt:lpstr>PowerPoint Presentation</vt:lpstr>
      <vt:lpstr>Your Turn: Adapting an activity to a different book</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Adapting the Lesson Plans</dc:title>
  <dc:creator>Hannah Knecht</dc:creator>
  <cp:lastModifiedBy>Hannah Knecht</cp:lastModifiedBy>
  <cp:revision>12</cp:revision>
  <dcterms:created xsi:type="dcterms:W3CDTF">2019-10-08T19:50:39Z</dcterms:created>
  <dcterms:modified xsi:type="dcterms:W3CDTF">2019-10-09T22:21:57Z</dcterms:modified>
</cp:coreProperties>
</file>